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9" r:id="rId3"/>
    <p:sldId id="261" r:id="rId4"/>
    <p:sldId id="260" r:id="rId5"/>
    <p:sldId id="262" r:id="rId6"/>
    <p:sldId id="263" r:id="rId7"/>
    <p:sldId id="264" r:id="rId8"/>
    <p:sldId id="258" r:id="rId9"/>
    <p:sldId id="265" r:id="rId10"/>
    <p:sldId id="270" r:id="rId11"/>
    <p:sldId id="266" r:id="rId12"/>
    <p:sldId id="267" r:id="rId13"/>
    <p:sldId id="268" r:id="rId14"/>
    <p:sldId id="269" r:id="rId15"/>
    <p:sldId id="271" r:id="rId16"/>
    <p:sldId id="273" r:id="rId17"/>
    <p:sldId id="272" r:id="rId1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澤 直紀" initials="田澤" lastIdx="1" clrIdx="0">
    <p:extLst>
      <p:ext uri="{19B8F6BF-5375-455C-9EA6-DF929625EA0E}">
        <p15:presenceInfo xmlns:p15="http://schemas.microsoft.com/office/powerpoint/2012/main" userId="7434aa344d3f75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87"/>
    <p:restoredTop sz="94694"/>
  </p:normalViewPr>
  <p:slideViewPr>
    <p:cSldViewPr snapToGrid="0" snapToObjects="1">
      <p:cViewPr varScale="1">
        <p:scale>
          <a:sx n="161" d="100"/>
          <a:sy n="161" d="100"/>
        </p:scale>
        <p:origin x="2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6T14:54:09.697" idx="1">
    <p:pos x="10" y="10"/>
    <p:text>ここには、(a)と(b)の2つの図がありますが、それぞれの右側にある「Worker」が、指定のパラメーター値で学習を行うエージェント群に相当します。そして、左側にある「PBT Service」がコントローラーの役割を果たします。この部分に、PBTの中核となるアルゴリズムを実装しておき、Worker、すなわち、多数のエージェントをバックエンドとしてAPI経由で利用します。それぞれのエージェントは、並列に学習処理を進めることができるので、このバックエンド部分には、クラウドを用いた並列分散処理が有効活用できる形になっています。</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1143000" y="685800"/>
            <a:ext cx="4572000" cy="3429000"/>
          </a:xfrm>
          <a:prstGeom prst="rect">
            <a:avLst/>
          </a:prstGeom>
        </p:spPr>
        <p:txBody>
          <a:bodyPr/>
          <a:lstStyle/>
          <a:p>
            <a:endParaRPr/>
          </a:p>
        </p:txBody>
      </p:sp>
      <p:sp>
        <p:nvSpPr>
          <p:cNvPr id="209" name="Shape 2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97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3989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2629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311708" y="744574"/>
            <a:ext cx="8520601" cy="2052601"/>
          </a:xfrm>
          <a:prstGeom prst="rect">
            <a:avLst/>
          </a:prstGeom>
        </p:spPr>
        <p:txBody>
          <a:bodyPr anchor="b"/>
          <a:lstStyle>
            <a:lvl1pPr algn="ctr">
              <a:defRPr sz="5200"/>
            </a:lvl1pPr>
          </a:lstStyle>
          <a:p>
            <a:r>
              <a:t>タイトルテキスト</a:t>
            </a:r>
          </a:p>
        </p:txBody>
      </p:sp>
      <p:sp>
        <p:nvSpPr>
          <p:cNvPr id="12" name="本文レベル1…"/>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タイトルテキスト"/>
          <p:cNvSpPr txBox="1">
            <a:spLocks noGrp="1"/>
          </p:cNvSpPr>
          <p:nvPr>
            <p:ph type="title"/>
          </p:nvPr>
        </p:nvSpPr>
        <p:spPr>
          <a:xfrm>
            <a:off x="311699" y="1106125"/>
            <a:ext cx="8520602" cy="1963500"/>
          </a:xfrm>
          <a:prstGeom prst="rect">
            <a:avLst/>
          </a:prstGeom>
        </p:spPr>
        <p:txBody>
          <a:bodyPr anchor="b"/>
          <a:lstStyle>
            <a:lvl1pPr algn="ctr">
              <a:defRPr sz="12000"/>
            </a:lvl1pPr>
          </a:lstStyle>
          <a:p>
            <a:r>
              <a:t>タイトルテキスト</a:t>
            </a:r>
          </a:p>
        </p:txBody>
      </p:sp>
      <p:sp>
        <p:nvSpPr>
          <p:cNvPr id="92" name="本文レベル1…"/>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本文レベル1</a:t>
            </a:r>
          </a:p>
          <a:p>
            <a:pPr lvl="1"/>
            <a:r>
              <a:t>本文レベル2</a:t>
            </a:r>
          </a:p>
          <a:p>
            <a:pPr lvl="2"/>
            <a:r>
              <a:t>本文レベル3</a:t>
            </a:r>
          </a:p>
          <a:p>
            <a:pPr lvl="3"/>
            <a:r>
              <a:t>本文レベル4</a:t>
            </a:r>
          </a:p>
          <a:p>
            <a:pPr lvl="4"/>
            <a:r>
              <a:t>本文レベル5</a:t>
            </a:r>
          </a:p>
        </p:txBody>
      </p:sp>
      <p:sp>
        <p:nvSpPr>
          <p:cNvPr id="9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タイトルテキスト"/>
          <p:cNvSpPr txBox="1">
            <a:spLocks noGrp="1"/>
          </p:cNvSpPr>
          <p:nvPr>
            <p:ph type="title"/>
          </p:nvPr>
        </p:nvSpPr>
        <p:spPr>
          <a:xfrm>
            <a:off x="1143000" y="841771"/>
            <a:ext cx="6858000" cy="1790701"/>
          </a:xfrm>
          <a:prstGeom prst="rect">
            <a:avLst/>
          </a:prstGeom>
        </p:spPr>
        <p:txBody>
          <a:bodyPr lIns="34275" tIns="34275" rIns="34275" bIns="34275" anchor="b"/>
          <a:lstStyle>
            <a:lvl1pPr algn="ctr">
              <a:lnSpc>
                <a:spcPct val="90000"/>
              </a:lnSpc>
              <a:defRPr sz="4500">
                <a:latin typeface="Calibri"/>
                <a:ea typeface="Calibri"/>
                <a:cs typeface="Calibri"/>
                <a:sym typeface="Calibri"/>
              </a:defRPr>
            </a:lvl1pPr>
          </a:lstStyle>
          <a:p>
            <a:r>
              <a:t>タイトルテキスト</a:t>
            </a:r>
          </a:p>
        </p:txBody>
      </p:sp>
      <p:sp>
        <p:nvSpPr>
          <p:cNvPr id="108" name="本文レベル1…"/>
          <p:cNvSpPr txBox="1">
            <a:spLocks noGrp="1"/>
          </p:cNvSpPr>
          <p:nvPr>
            <p:ph type="body" sz="quarter" idx="1"/>
          </p:nvPr>
        </p:nvSpPr>
        <p:spPr>
          <a:xfrm>
            <a:off x="1143000" y="2701527"/>
            <a:ext cx="6858000" cy="1241701"/>
          </a:xfrm>
          <a:prstGeom prst="rect">
            <a:avLst/>
          </a:prstGeom>
        </p:spPr>
        <p:txBody>
          <a:bodyPr lIns="34275" tIns="34275" rIns="34275" bIns="34275"/>
          <a:lstStyle>
            <a:lvl1pPr marL="361950" indent="-266700" algn="ctr">
              <a:lnSpc>
                <a:spcPct val="90000"/>
              </a:lnSpc>
              <a:spcBef>
                <a:spcPts val="800"/>
              </a:spcBef>
              <a:buClrTx/>
              <a:buSzTx/>
              <a:buFontTx/>
              <a:buNone/>
              <a:defRPr>
                <a:solidFill>
                  <a:srgbClr val="000000"/>
                </a:solidFill>
                <a:latin typeface="Calibri"/>
                <a:ea typeface="Calibri"/>
                <a:cs typeface="Calibri"/>
                <a:sym typeface="Calibri"/>
              </a:defRPr>
            </a:lvl1pPr>
            <a:lvl2pPr marL="361950" indent="209550" algn="ctr">
              <a:lnSpc>
                <a:spcPct val="90000"/>
              </a:lnSpc>
              <a:spcBef>
                <a:spcPts val="800"/>
              </a:spcBef>
              <a:buClrTx/>
              <a:buSzTx/>
              <a:buFontTx/>
              <a:buNone/>
              <a:defRPr>
                <a:solidFill>
                  <a:srgbClr val="000000"/>
                </a:solidFill>
                <a:latin typeface="Calibri"/>
                <a:ea typeface="Calibri"/>
                <a:cs typeface="Calibri"/>
                <a:sym typeface="Calibri"/>
              </a:defRPr>
            </a:lvl2pPr>
            <a:lvl3pPr marL="361950" indent="685800" algn="ctr">
              <a:lnSpc>
                <a:spcPct val="90000"/>
              </a:lnSpc>
              <a:spcBef>
                <a:spcPts val="800"/>
              </a:spcBef>
              <a:buClrTx/>
              <a:buSzTx/>
              <a:buFontTx/>
              <a:buNone/>
              <a:defRPr>
                <a:solidFill>
                  <a:srgbClr val="000000"/>
                </a:solidFill>
                <a:latin typeface="Calibri"/>
                <a:ea typeface="Calibri"/>
                <a:cs typeface="Calibri"/>
                <a:sym typeface="Calibri"/>
              </a:defRPr>
            </a:lvl3pPr>
            <a:lvl4pPr marL="361950" indent="1149350" algn="ctr">
              <a:lnSpc>
                <a:spcPct val="90000"/>
              </a:lnSpc>
              <a:spcBef>
                <a:spcPts val="800"/>
              </a:spcBef>
              <a:buClrTx/>
              <a:buSzTx/>
              <a:buFontTx/>
              <a:buNone/>
              <a:defRPr>
                <a:solidFill>
                  <a:srgbClr val="000000"/>
                </a:solidFill>
                <a:latin typeface="Calibri"/>
                <a:ea typeface="Calibri"/>
                <a:cs typeface="Calibri"/>
                <a:sym typeface="Calibri"/>
              </a:defRPr>
            </a:lvl4pPr>
            <a:lvl5pPr marL="361950" indent="1606550" algn="ctr">
              <a:lnSpc>
                <a:spcPct val="90000"/>
              </a:lnSpc>
              <a:spcBef>
                <a:spcPts val="800"/>
              </a:spcBef>
              <a:buClrTx/>
              <a:buSzTx/>
              <a:buFontTx/>
              <a:buNone/>
              <a:defRPr>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09"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16" name="タイトルテキスト"/>
          <p:cNvSpPr txBox="1">
            <a:spLocks noGrp="1"/>
          </p:cNvSpPr>
          <p:nvPr>
            <p:ph type="title"/>
          </p:nvPr>
        </p:nvSpPr>
        <p:spPr>
          <a:xfrm>
            <a:off x="628650" y="273843"/>
            <a:ext cx="7886700"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タイトルテキスト</a:t>
            </a:r>
          </a:p>
        </p:txBody>
      </p:sp>
      <p:sp>
        <p:nvSpPr>
          <p:cNvPr id="117" name="本文レベル1…"/>
          <p:cNvSpPr txBox="1">
            <a:spLocks noGrp="1"/>
          </p:cNvSpPr>
          <p:nvPr>
            <p:ph type="body" idx="1"/>
          </p:nvPr>
        </p:nvSpPr>
        <p:spPr>
          <a:xfrm>
            <a:off x="628650" y="1369219"/>
            <a:ext cx="7886700" cy="32634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18"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25" name="タイトルテキスト"/>
          <p:cNvSpPr txBox="1">
            <a:spLocks noGrp="1"/>
          </p:cNvSpPr>
          <p:nvPr>
            <p:ph type="title"/>
          </p:nvPr>
        </p:nvSpPr>
        <p:spPr>
          <a:xfrm>
            <a:off x="623887" y="1282303"/>
            <a:ext cx="7886701" cy="2139602"/>
          </a:xfrm>
          <a:prstGeom prst="rect">
            <a:avLst/>
          </a:prstGeom>
        </p:spPr>
        <p:txBody>
          <a:bodyPr lIns="34275" tIns="34275" rIns="34275" bIns="34275" anchor="b"/>
          <a:lstStyle>
            <a:lvl1pPr>
              <a:lnSpc>
                <a:spcPct val="90000"/>
              </a:lnSpc>
              <a:defRPr sz="4500">
                <a:latin typeface="Calibri"/>
                <a:ea typeface="Calibri"/>
                <a:cs typeface="Calibri"/>
                <a:sym typeface="Calibri"/>
              </a:defRPr>
            </a:lvl1pPr>
          </a:lstStyle>
          <a:p>
            <a:r>
              <a:t>タイトルテキスト</a:t>
            </a:r>
          </a:p>
        </p:txBody>
      </p:sp>
      <p:sp>
        <p:nvSpPr>
          <p:cNvPr id="126" name="本文レベル1…"/>
          <p:cNvSpPr txBox="1">
            <a:spLocks noGrp="1"/>
          </p:cNvSpPr>
          <p:nvPr>
            <p:ph type="body" sz="quarter" idx="1"/>
          </p:nvPr>
        </p:nvSpPr>
        <p:spPr>
          <a:xfrm>
            <a:off x="623887" y="3442096"/>
            <a:ext cx="7886701" cy="1125301"/>
          </a:xfrm>
          <a:prstGeom prst="rect">
            <a:avLst/>
          </a:prstGeom>
        </p:spPr>
        <p:txBody>
          <a:bodyPr lIns="34275" tIns="34275" rIns="34275" bIns="34275"/>
          <a:lstStyle>
            <a:lvl1pPr marL="228600" indent="0">
              <a:lnSpc>
                <a:spcPct val="90000"/>
              </a:lnSpc>
              <a:spcBef>
                <a:spcPts val="800"/>
              </a:spcBef>
              <a:buClrTx/>
              <a:buSzTx/>
              <a:buFontTx/>
              <a:buNone/>
              <a:defRPr>
                <a:solidFill>
                  <a:srgbClr val="888888"/>
                </a:solidFill>
                <a:latin typeface="Calibri"/>
                <a:ea typeface="Calibri"/>
                <a:cs typeface="Calibri"/>
                <a:sym typeface="Calibri"/>
              </a:defRPr>
            </a:lvl1pPr>
            <a:lvl2pPr marL="228600" indent="457200">
              <a:lnSpc>
                <a:spcPct val="90000"/>
              </a:lnSpc>
              <a:spcBef>
                <a:spcPts val="800"/>
              </a:spcBef>
              <a:buClrTx/>
              <a:buSzTx/>
              <a:buFontTx/>
              <a:buNone/>
              <a:defRPr>
                <a:solidFill>
                  <a:srgbClr val="888888"/>
                </a:solidFill>
                <a:latin typeface="Calibri"/>
                <a:ea typeface="Calibri"/>
                <a:cs typeface="Calibri"/>
                <a:sym typeface="Calibri"/>
              </a:defRPr>
            </a:lvl2pPr>
            <a:lvl3pPr marL="228600" indent="914400">
              <a:lnSpc>
                <a:spcPct val="90000"/>
              </a:lnSpc>
              <a:spcBef>
                <a:spcPts val="800"/>
              </a:spcBef>
              <a:buClrTx/>
              <a:buSzTx/>
              <a:buFontTx/>
              <a:buNone/>
              <a:defRPr>
                <a:solidFill>
                  <a:srgbClr val="888888"/>
                </a:solidFill>
                <a:latin typeface="Calibri"/>
                <a:ea typeface="Calibri"/>
                <a:cs typeface="Calibri"/>
                <a:sym typeface="Calibri"/>
              </a:defRPr>
            </a:lvl3pPr>
            <a:lvl4pPr marL="228600" indent="1371600">
              <a:lnSpc>
                <a:spcPct val="90000"/>
              </a:lnSpc>
              <a:spcBef>
                <a:spcPts val="800"/>
              </a:spcBef>
              <a:buClrTx/>
              <a:buSzTx/>
              <a:buFontTx/>
              <a:buNone/>
              <a:defRPr>
                <a:solidFill>
                  <a:srgbClr val="888888"/>
                </a:solidFill>
                <a:latin typeface="Calibri"/>
                <a:ea typeface="Calibri"/>
                <a:cs typeface="Calibri"/>
                <a:sym typeface="Calibri"/>
              </a:defRPr>
            </a:lvl4pPr>
            <a:lvl5pPr marL="228600" indent="1828800">
              <a:lnSpc>
                <a:spcPct val="90000"/>
              </a:lnSpc>
              <a:spcBef>
                <a:spcPts val="800"/>
              </a:spcBef>
              <a:buClrTx/>
              <a:buSzTx/>
              <a:buFontTx/>
              <a:buNone/>
              <a:defRPr>
                <a:solidFill>
                  <a:srgbClr val="888888"/>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27"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134" name="タイトルテキスト"/>
          <p:cNvSpPr txBox="1">
            <a:spLocks noGrp="1"/>
          </p:cNvSpPr>
          <p:nvPr>
            <p:ph type="title"/>
          </p:nvPr>
        </p:nvSpPr>
        <p:spPr>
          <a:xfrm>
            <a:off x="85200" y="273843"/>
            <a:ext cx="8850601" cy="455101"/>
          </a:xfrm>
          <a:prstGeom prst="rect">
            <a:avLst/>
          </a:prstGeom>
        </p:spPr>
        <p:txBody>
          <a:bodyPr lIns="34275" tIns="34275" rIns="34275" bIns="34275" anchor="ctr"/>
          <a:lstStyle>
            <a:lvl1pPr>
              <a:lnSpc>
                <a:spcPct val="90000"/>
              </a:lnSpc>
              <a:defRPr sz="1400">
                <a:latin typeface="Calibri"/>
                <a:ea typeface="Calibri"/>
                <a:cs typeface="Calibri"/>
                <a:sym typeface="Calibri"/>
              </a:defRPr>
            </a:lvl1pPr>
          </a:lstStyle>
          <a:p>
            <a:r>
              <a:t>タイトルテキスト</a:t>
            </a:r>
          </a:p>
        </p:txBody>
      </p:sp>
      <p:sp>
        <p:nvSpPr>
          <p:cNvPr id="135" name="本文レベル1…"/>
          <p:cNvSpPr txBox="1">
            <a:spLocks noGrp="1"/>
          </p:cNvSpPr>
          <p:nvPr>
            <p:ph type="body" sz="half" idx="1"/>
          </p:nvPr>
        </p:nvSpPr>
        <p:spPr>
          <a:xfrm>
            <a:off x="85200" y="728793"/>
            <a:ext cx="4429501" cy="3903902"/>
          </a:xfrm>
          <a:prstGeom prst="rect">
            <a:avLst/>
          </a:prstGeom>
        </p:spPr>
        <p:txBody>
          <a:bodyPr lIns="34275" tIns="34275" rIns="34275" bIns="34275"/>
          <a:lstStyle>
            <a:lvl1pPr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1pPr>
            <a:lvl2pPr marL="9144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2pPr>
            <a:lvl3pPr marL="13716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3pPr>
            <a:lvl4pPr marL="18288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4pPr>
            <a:lvl5pPr marL="22860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36" name="Google Shape;77;p17"/>
          <p:cNvSpPr txBox="1">
            <a:spLocks noGrp="1"/>
          </p:cNvSpPr>
          <p:nvPr>
            <p:ph type="body" sz="half" idx="13"/>
          </p:nvPr>
        </p:nvSpPr>
        <p:spPr>
          <a:xfrm>
            <a:off x="4514774" y="728793"/>
            <a:ext cx="4429501" cy="3903902"/>
          </a:xfrm>
          <a:prstGeom prst="rect">
            <a:avLst/>
          </a:prstGeom>
        </p:spPr>
        <p:txBody>
          <a:bodyPr lIns="34275" tIns="34275" rIns="34275" bIns="34275"/>
          <a:lstStyle/>
          <a:p>
            <a:pPr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pPr>
            <a:endParaRPr/>
          </a:p>
        </p:txBody>
      </p:sp>
      <p:sp>
        <p:nvSpPr>
          <p:cNvPr id="137"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144" name="タイトルテキスト"/>
          <p:cNvSpPr txBox="1">
            <a:spLocks noGrp="1"/>
          </p:cNvSpPr>
          <p:nvPr>
            <p:ph type="title"/>
          </p:nvPr>
        </p:nvSpPr>
        <p:spPr>
          <a:xfrm>
            <a:off x="629841" y="273843"/>
            <a:ext cx="7886701"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タイトルテキスト</a:t>
            </a:r>
          </a:p>
        </p:txBody>
      </p:sp>
      <p:sp>
        <p:nvSpPr>
          <p:cNvPr id="145" name="本文レベル1…"/>
          <p:cNvSpPr txBox="1">
            <a:spLocks noGrp="1"/>
          </p:cNvSpPr>
          <p:nvPr>
            <p:ph type="body" sz="quarter" idx="1"/>
          </p:nvPr>
        </p:nvSpPr>
        <p:spPr>
          <a:xfrm>
            <a:off x="629841" y="1260871"/>
            <a:ext cx="3868500" cy="618001"/>
          </a:xfrm>
          <a:prstGeom prst="rect">
            <a:avLst/>
          </a:prstGeom>
        </p:spPr>
        <p:txBody>
          <a:bodyPr lIns="34275" tIns="34275" rIns="34275" bIns="34275" anchor="b"/>
          <a:lstStyle>
            <a:lvl1pPr marL="228600" indent="0">
              <a:lnSpc>
                <a:spcPct val="90000"/>
              </a:lnSpc>
              <a:spcBef>
                <a:spcPts val="800"/>
              </a:spcBef>
              <a:buClrTx/>
              <a:buSzTx/>
              <a:buFontTx/>
              <a:buNone/>
              <a:defRPr b="1">
                <a:solidFill>
                  <a:srgbClr val="000000"/>
                </a:solidFill>
                <a:latin typeface="Calibri"/>
                <a:ea typeface="Calibri"/>
                <a:cs typeface="Calibri"/>
                <a:sym typeface="Calibri"/>
              </a:defRPr>
            </a:lvl1pPr>
            <a:lvl2pPr marL="228600" indent="457200">
              <a:lnSpc>
                <a:spcPct val="90000"/>
              </a:lnSpc>
              <a:spcBef>
                <a:spcPts val="800"/>
              </a:spcBef>
              <a:buClrTx/>
              <a:buSzTx/>
              <a:buFontTx/>
              <a:buNone/>
              <a:defRPr b="1">
                <a:solidFill>
                  <a:srgbClr val="000000"/>
                </a:solidFill>
                <a:latin typeface="Calibri"/>
                <a:ea typeface="Calibri"/>
                <a:cs typeface="Calibri"/>
                <a:sym typeface="Calibri"/>
              </a:defRPr>
            </a:lvl2pPr>
            <a:lvl3pPr marL="228600" indent="914400">
              <a:lnSpc>
                <a:spcPct val="90000"/>
              </a:lnSpc>
              <a:spcBef>
                <a:spcPts val="800"/>
              </a:spcBef>
              <a:buClrTx/>
              <a:buSzTx/>
              <a:buFontTx/>
              <a:buNone/>
              <a:defRPr b="1">
                <a:solidFill>
                  <a:srgbClr val="000000"/>
                </a:solidFill>
                <a:latin typeface="Calibri"/>
                <a:ea typeface="Calibri"/>
                <a:cs typeface="Calibri"/>
                <a:sym typeface="Calibri"/>
              </a:defRPr>
            </a:lvl3pPr>
            <a:lvl4pPr marL="228600" indent="1371600">
              <a:lnSpc>
                <a:spcPct val="90000"/>
              </a:lnSpc>
              <a:spcBef>
                <a:spcPts val="800"/>
              </a:spcBef>
              <a:buClrTx/>
              <a:buSzTx/>
              <a:buFontTx/>
              <a:buNone/>
              <a:defRPr b="1">
                <a:solidFill>
                  <a:srgbClr val="000000"/>
                </a:solidFill>
                <a:latin typeface="Calibri"/>
                <a:ea typeface="Calibri"/>
                <a:cs typeface="Calibri"/>
                <a:sym typeface="Calibri"/>
              </a:defRPr>
            </a:lvl4pPr>
            <a:lvl5pPr marL="228600" indent="1828800">
              <a:lnSpc>
                <a:spcPct val="90000"/>
              </a:lnSpc>
              <a:spcBef>
                <a:spcPts val="800"/>
              </a:spcBef>
              <a:buClrTx/>
              <a:buSzTx/>
              <a:buFontTx/>
              <a:buNone/>
              <a:defRPr b="1">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46" name="Google Shape;84;p18"/>
          <p:cNvSpPr txBox="1">
            <a:spLocks noGrp="1"/>
          </p:cNvSpPr>
          <p:nvPr>
            <p:ph type="body" sz="half" idx="13"/>
          </p:nvPr>
        </p:nvSpPr>
        <p:spPr>
          <a:xfrm>
            <a:off x="629841" y="1878806"/>
            <a:ext cx="3868500" cy="2763301"/>
          </a:xfrm>
          <a:prstGeom prst="rect">
            <a:avLst/>
          </a:prstGeom>
        </p:spPr>
        <p:txBody>
          <a:bodyPr lIns="34275" tIns="34275" rIns="34275" bIns="34275"/>
          <a:lstStyle/>
          <a:p>
            <a: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pPr>
            <a:endParaRPr/>
          </a:p>
        </p:txBody>
      </p:sp>
      <p:sp>
        <p:nvSpPr>
          <p:cNvPr id="147" name="Google Shape;85;p18"/>
          <p:cNvSpPr txBox="1">
            <a:spLocks noGrp="1"/>
          </p:cNvSpPr>
          <p:nvPr>
            <p:ph type="body" sz="quarter" idx="14"/>
          </p:nvPr>
        </p:nvSpPr>
        <p:spPr>
          <a:xfrm>
            <a:off x="4629150" y="1260871"/>
            <a:ext cx="3887400" cy="618001"/>
          </a:xfrm>
          <a:prstGeom prst="rect">
            <a:avLst/>
          </a:prstGeom>
        </p:spPr>
        <p:txBody>
          <a:bodyPr lIns="34275" tIns="34275" rIns="34275" bIns="34275" anchor="b"/>
          <a:lstStyle/>
          <a:p>
            <a:pPr marL="228600" indent="0">
              <a:lnSpc>
                <a:spcPct val="90000"/>
              </a:lnSpc>
              <a:spcBef>
                <a:spcPts val="800"/>
              </a:spcBef>
              <a:buClrTx/>
              <a:buSzTx/>
              <a:buFontTx/>
              <a:buNone/>
              <a:defRPr b="1">
                <a:solidFill>
                  <a:srgbClr val="000000"/>
                </a:solidFill>
                <a:latin typeface="Calibri"/>
                <a:ea typeface="Calibri"/>
                <a:cs typeface="Calibri"/>
                <a:sym typeface="Calibri"/>
              </a:defRPr>
            </a:pPr>
            <a:endParaRPr/>
          </a:p>
        </p:txBody>
      </p:sp>
      <p:sp>
        <p:nvSpPr>
          <p:cNvPr id="148" name="Google Shape;86;p18"/>
          <p:cNvSpPr txBox="1">
            <a:spLocks noGrp="1"/>
          </p:cNvSpPr>
          <p:nvPr>
            <p:ph type="body" sz="half" idx="15"/>
          </p:nvPr>
        </p:nvSpPr>
        <p:spPr>
          <a:xfrm>
            <a:off x="4629150" y="1878806"/>
            <a:ext cx="3887400" cy="2763301"/>
          </a:xfrm>
          <a:prstGeom prst="rect">
            <a:avLst/>
          </a:prstGeom>
        </p:spPr>
        <p:txBody>
          <a:bodyPr lIns="34275" tIns="34275" rIns="34275" bIns="34275"/>
          <a:lstStyle/>
          <a:p>
            <a: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pPr>
            <a:endParaRPr/>
          </a:p>
        </p:txBody>
      </p:sp>
      <p:sp>
        <p:nvSpPr>
          <p:cNvPr id="149"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4"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171" name="タイトルテキスト"/>
          <p:cNvSpPr txBox="1">
            <a:spLocks noGrp="1"/>
          </p:cNvSpPr>
          <p:nvPr>
            <p:ph type="title"/>
          </p:nvPr>
        </p:nvSpPr>
        <p:spPr>
          <a:xfrm>
            <a:off x="629841" y="342900"/>
            <a:ext cx="2949001" cy="1200300"/>
          </a:xfrm>
          <a:prstGeom prst="rect">
            <a:avLst/>
          </a:prstGeom>
        </p:spPr>
        <p:txBody>
          <a:bodyPr lIns="34275" tIns="34275" rIns="34275" bIns="34275" anchor="b"/>
          <a:lstStyle>
            <a:lvl1pPr>
              <a:lnSpc>
                <a:spcPct val="90000"/>
              </a:lnSpc>
              <a:defRPr sz="2400">
                <a:latin typeface="Calibri"/>
                <a:ea typeface="Calibri"/>
                <a:cs typeface="Calibri"/>
                <a:sym typeface="Calibri"/>
              </a:defRPr>
            </a:lvl1pPr>
          </a:lstStyle>
          <a:p>
            <a:r>
              <a:t>タイトルテキスト</a:t>
            </a:r>
          </a:p>
        </p:txBody>
      </p:sp>
      <p:sp>
        <p:nvSpPr>
          <p:cNvPr id="172" name="本文レベル1…"/>
          <p:cNvSpPr txBox="1">
            <a:spLocks noGrp="1"/>
          </p:cNvSpPr>
          <p:nvPr>
            <p:ph type="body" sz="half" idx="1"/>
          </p:nvPr>
        </p:nvSpPr>
        <p:spPr>
          <a:xfrm>
            <a:off x="3887391" y="740568"/>
            <a:ext cx="4629301" cy="3655202"/>
          </a:xfrm>
          <a:prstGeom prst="rect">
            <a:avLst/>
          </a:prstGeom>
        </p:spPr>
        <p:txBody>
          <a:bodyPr lIns="34275" tIns="34275" rIns="34275" bIns="34275"/>
          <a:lstStyle>
            <a:lvl1pPr indent="-381000">
              <a:lnSpc>
                <a:spcPct val="90000"/>
              </a:lnSpc>
              <a:spcBef>
                <a:spcPts val="800"/>
              </a:spcBef>
              <a:buClr>
                <a:srgbClr val="000000"/>
              </a:buClr>
              <a:buSzPts val="2400"/>
              <a:buChar char="•"/>
              <a:defRPr sz="2400">
                <a:solidFill>
                  <a:srgbClr val="000000"/>
                </a:solidFill>
                <a:latin typeface="Calibri"/>
                <a:ea typeface="Calibri"/>
                <a:cs typeface="Calibri"/>
                <a:sym typeface="Calibri"/>
              </a:defRPr>
            </a:lvl1pPr>
            <a:lvl2pPr marL="966107" indent="-413657">
              <a:lnSpc>
                <a:spcPct val="90000"/>
              </a:lnSpc>
              <a:spcBef>
                <a:spcPts val="800"/>
              </a:spcBef>
              <a:buClr>
                <a:srgbClr val="000000"/>
              </a:buClr>
              <a:buSzPts val="2400"/>
              <a:buChar char="•"/>
              <a:defRPr sz="2400">
                <a:solidFill>
                  <a:srgbClr val="000000"/>
                </a:solidFill>
                <a:latin typeface="Calibri"/>
                <a:ea typeface="Calibri"/>
                <a:cs typeface="Calibri"/>
                <a:sym typeface="Calibri"/>
              </a:defRPr>
            </a:lvl2pPr>
            <a:lvl3pPr marL="1485900" indent="-457200">
              <a:lnSpc>
                <a:spcPct val="90000"/>
              </a:lnSpc>
              <a:spcBef>
                <a:spcPts val="800"/>
              </a:spcBef>
              <a:buClr>
                <a:srgbClr val="000000"/>
              </a:buClr>
              <a:buSzPts val="2400"/>
              <a:buChar char="•"/>
              <a:defRPr sz="2400">
                <a:solidFill>
                  <a:srgbClr val="000000"/>
                </a:solidFill>
                <a:latin typeface="Calibri"/>
                <a:ea typeface="Calibri"/>
                <a:cs typeface="Calibri"/>
                <a:sym typeface="Calibri"/>
              </a:defRPr>
            </a:lvl3pPr>
            <a:lvl4pPr marL="2023110" indent="-518160">
              <a:lnSpc>
                <a:spcPct val="90000"/>
              </a:lnSpc>
              <a:spcBef>
                <a:spcPts val="800"/>
              </a:spcBef>
              <a:buClr>
                <a:srgbClr val="000000"/>
              </a:buClr>
              <a:buSzPts val="2400"/>
              <a:buChar char="•"/>
              <a:defRPr sz="2400">
                <a:solidFill>
                  <a:srgbClr val="000000"/>
                </a:solidFill>
                <a:latin typeface="Calibri"/>
                <a:ea typeface="Calibri"/>
                <a:cs typeface="Calibri"/>
                <a:sym typeface="Calibri"/>
              </a:defRPr>
            </a:lvl4pPr>
            <a:lvl5pPr marL="2480310" indent="-518160">
              <a:lnSpc>
                <a:spcPct val="90000"/>
              </a:lnSpc>
              <a:spcBef>
                <a:spcPts val="800"/>
              </a:spcBef>
              <a:buClr>
                <a:srgbClr val="000000"/>
              </a:buClr>
              <a:buSzPts val="2400"/>
              <a:buChar char="•"/>
              <a:defRPr sz="24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73" name="Google Shape;102;p21"/>
          <p:cNvSpPr txBox="1">
            <a:spLocks noGrp="1"/>
          </p:cNvSpPr>
          <p:nvPr>
            <p:ph type="body" sz="quarter" idx="13"/>
          </p:nvPr>
        </p:nvSpPr>
        <p:spPr>
          <a:xfrm>
            <a:off x="629841" y="1543049"/>
            <a:ext cx="2949001" cy="2858702"/>
          </a:xfrm>
          <a:prstGeom prst="rect">
            <a:avLst/>
          </a:prstGeom>
        </p:spPr>
        <p:txBody>
          <a:bodyPr lIns="34275" tIns="34275" rIns="34275" bIns="34275"/>
          <a:lstStyle/>
          <a:p>
            <a:pPr marL="228600" indent="0">
              <a:lnSpc>
                <a:spcPct val="90000"/>
              </a:lnSpc>
              <a:spcBef>
                <a:spcPts val="800"/>
              </a:spcBef>
              <a:buClrTx/>
              <a:buSzTx/>
              <a:buFontTx/>
              <a:buNone/>
              <a:defRPr sz="1200">
                <a:solidFill>
                  <a:srgbClr val="000000"/>
                </a:solidFill>
                <a:latin typeface="Calibri"/>
                <a:ea typeface="Calibri"/>
                <a:cs typeface="Calibri"/>
                <a:sym typeface="Calibri"/>
              </a:defRPr>
            </a:pPr>
            <a:endParaRPr/>
          </a:p>
        </p:txBody>
      </p:sp>
      <p:sp>
        <p:nvSpPr>
          <p:cNvPr id="174"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181" name="タイトルテキスト"/>
          <p:cNvSpPr txBox="1">
            <a:spLocks noGrp="1"/>
          </p:cNvSpPr>
          <p:nvPr>
            <p:ph type="title"/>
          </p:nvPr>
        </p:nvSpPr>
        <p:spPr>
          <a:xfrm>
            <a:off x="629841" y="342900"/>
            <a:ext cx="2949001" cy="1200300"/>
          </a:xfrm>
          <a:prstGeom prst="rect">
            <a:avLst/>
          </a:prstGeom>
        </p:spPr>
        <p:txBody>
          <a:bodyPr lIns="34275" tIns="34275" rIns="34275" bIns="34275" anchor="b"/>
          <a:lstStyle>
            <a:lvl1pPr>
              <a:lnSpc>
                <a:spcPct val="90000"/>
              </a:lnSpc>
              <a:defRPr sz="2400">
                <a:latin typeface="Calibri"/>
                <a:ea typeface="Calibri"/>
                <a:cs typeface="Calibri"/>
                <a:sym typeface="Calibri"/>
              </a:defRPr>
            </a:lvl1pPr>
          </a:lstStyle>
          <a:p>
            <a:r>
              <a:t>タイトルテキスト</a:t>
            </a:r>
          </a:p>
        </p:txBody>
      </p:sp>
      <p:sp>
        <p:nvSpPr>
          <p:cNvPr id="182" name="Google Shape;108;p22"/>
          <p:cNvSpPr>
            <a:spLocks noGrp="1"/>
          </p:cNvSpPr>
          <p:nvPr>
            <p:ph type="pic" sz="half" idx="13"/>
          </p:nvPr>
        </p:nvSpPr>
        <p:spPr>
          <a:xfrm>
            <a:off x="3887391" y="740568"/>
            <a:ext cx="4629301" cy="3655202"/>
          </a:xfrm>
          <a:prstGeom prst="rect">
            <a:avLst/>
          </a:prstGeom>
        </p:spPr>
        <p:txBody>
          <a:bodyPr lIns="91439" tIns="45719" rIns="91439" bIns="45719">
            <a:noAutofit/>
          </a:bodyPr>
          <a:lstStyle/>
          <a:p>
            <a:endParaRPr/>
          </a:p>
        </p:txBody>
      </p:sp>
      <p:sp>
        <p:nvSpPr>
          <p:cNvPr id="183" name="本文レベル1…"/>
          <p:cNvSpPr txBox="1">
            <a:spLocks noGrp="1"/>
          </p:cNvSpPr>
          <p:nvPr>
            <p:ph type="body" sz="quarter" idx="1"/>
          </p:nvPr>
        </p:nvSpPr>
        <p:spPr>
          <a:xfrm>
            <a:off x="629841" y="1543050"/>
            <a:ext cx="2949001" cy="2858700"/>
          </a:xfrm>
          <a:prstGeom prst="rect">
            <a:avLst/>
          </a:prstGeom>
        </p:spPr>
        <p:txBody>
          <a:bodyPr lIns="34275" tIns="34275" rIns="34275" bIns="34275"/>
          <a:lstStyle>
            <a:lvl1pPr marL="228600" indent="0">
              <a:lnSpc>
                <a:spcPct val="90000"/>
              </a:lnSpc>
              <a:spcBef>
                <a:spcPts val="800"/>
              </a:spcBef>
              <a:buClrTx/>
              <a:buSzTx/>
              <a:buFontTx/>
              <a:buNone/>
              <a:defRPr sz="1200">
                <a:solidFill>
                  <a:srgbClr val="000000"/>
                </a:solidFill>
                <a:latin typeface="Calibri"/>
                <a:ea typeface="Calibri"/>
                <a:cs typeface="Calibri"/>
                <a:sym typeface="Calibri"/>
              </a:defRPr>
            </a:lvl1pPr>
            <a:lvl2pPr marL="228600" indent="457200">
              <a:lnSpc>
                <a:spcPct val="90000"/>
              </a:lnSpc>
              <a:spcBef>
                <a:spcPts val="800"/>
              </a:spcBef>
              <a:buClrTx/>
              <a:buSzTx/>
              <a:buFontTx/>
              <a:buNone/>
              <a:defRPr sz="1200">
                <a:solidFill>
                  <a:srgbClr val="000000"/>
                </a:solidFill>
                <a:latin typeface="Calibri"/>
                <a:ea typeface="Calibri"/>
                <a:cs typeface="Calibri"/>
                <a:sym typeface="Calibri"/>
              </a:defRPr>
            </a:lvl2pPr>
            <a:lvl3pPr marL="228600" indent="914400">
              <a:lnSpc>
                <a:spcPct val="90000"/>
              </a:lnSpc>
              <a:spcBef>
                <a:spcPts val="800"/>
              </a:spcBef>
              <a:buClrTx/>
              <a:buSzTx/>
              <a:buFontTx/>
              <a:buNone/>
              <a:defRPr sz="1200">
                <a:solidFill>
                  <a:srgbClr val="000000"/>
                </a:solidFill>
                <a:latin typeface="Calibri"/>
                <a:ea typeface="Calibri"/>
                <a:cs typeface="Calibri"/>
                <a:sym typeface="Calibri"/>
              </a:defRPr>
            </a:lvl3pPr>
            <a:lvl4pPr marL="228600" indent="1371600">
              <a:lnSpc>
                <a:spcPct val="90000"/>
              </a:lnSpc>
              <a:spcBef>
                <a:spcPts val="800"/>
              </a:spcBef>
              <a:buClrTx/>
              <a:buSzTx/>
              <a:buFontTx/>
              <a:buNone/>
              <a:defRPr sz="1200">
                <a:solidFill>
                  <a:srgbClr val="000000"/>
                </a:solidFill>
                <a:latin typeface="Calibri"/>
                <a:ea typeface="Calibri"/>
                <a:cs typeface="Calibri"/>
                <a:sym typeface="Calibri"/>
              </a:defRPr>
            </a:lvl4pPr>
            <a:lvl5pPr marL="228600" indent="1828800">
              <a:lnSpc>
                <a:spcPct val="90000"/>
              </a:lnSpc>
              <a:spcBef>
                <a:spcPts val="800"/>
              </a:spcBef>
              <a:buClrTx/>
              <a:buSzTx/>
              <a:buFontTx/>
              <a:buNone/>
              <a:defRPr sz="12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84"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タイトルテキスト"/>
          <p:cNvSpPr txBox="1">
            <a:spLocks noGrp="1"/>
          </p:cNvSpPr>
          <p:nvPr>
            <p:ph type="title"/>
          </p:nvPr>
        </p:nvSpPr>
        <p:spPr>
          <a:xfrm>
            <a:off x="311699" y="2150849"/>
            <a:ext cx="8520602" cy="841801"/>
          </a:xfrm>
          <a:prstGeom prst="rect">
            <a:avLst/>
          </a:prstGeom>
        </p:spPr>
        <p:txBody>
          <a:bodyPr anchor="ctr"/>
          <a:lstStyle>
            <a:lvl1pPr algn="ctr">
              <a:defRPr sz="3600"/>
            </a:lvl1pPr>
          </a:lstStyle>
          <a:p>
            <a:r>
              <a:t>タイトルテキスト</a:t>
            </a:r>
          </a:p>
        </p:txBody>
      </p:sp>
      <p:sp>
        <p:nvSpPr>
          <p:cNvPr id="2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191" name="タイトルテキスト"/>
          <p:cNvSpPr txBox="1">
            <a:spLocks noGrp="1"/>
          </p:cNvSpPr>
          <p:nvPr>
            <p:ph type="title"/>
          </p:nvPr>
        </p:nvSpPr>
        <p:spPr>
          <a:xfrm>
            <a:off x="628650" y="273843"/>
            <a:ext cx="7886700"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タイトルテキスト</a:t>
            </a:r>
          </a:p>
        </p:txBody>
      </p:sp>
      <p:sp>
        <p:nvSpPr>
          <p:cNvPr id="192" name="本文レベル1…"/>
          <p:cNvSpPr txBox="1">
            <a:spLocks noGrp="1"/>
          </p:cNvSpPr>
          <p:nvPr>
            <p:ph type="body" idx="1"/>
          </p:nvPr>
        </p:nvSpPr>
        <p:spPr>
          <a:xfrm rot="5400000">
            <a:off x="2940299" y="-942432"/>
            <a:ext cx="3263402" cy="78867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193"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200" name="タイトルテキスト"/>
          <p:cNvSpPr txBox="1">
            <a:spLocks noGrp="1"/>
          </p:cNvSpPr>
          <p:nvPr>
            <p:ph type="title"/>
          </p:nvPr>
        </p:nvSpPr>
        <p:spPr>
          <a:xfrm rot="5400000">
            <a:off x="5350050" y="1467544"/>
            <a:ext cx="4359001" cy="19716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タイトルテキスト</a:t>
            </a:r>
          </a:p>
        </p:txBody>
      </p:sp>
      <p:sp>
        <p:nvSpPr>
          <p:cNvPr id="201" name="本文レベル1…"/>
          <p:cNvSpPr txBox="1">
            <a:spLocks noGrp="1"/>
          </p:cNvSpPr>
          <p:nvPr>
            <p:ph type="body" idx="1"/>
          </p:nvPr>
        </p:nvSpPr>
        <p:spPr>
          <a:xfrm rot="5400000">
            <a:off x="1349474" y="-447056"/>
            <a:ext cx="4359001" cy="58008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本文レベル1</a:t>
            </a:r>
          </a:p>
          <a:p>
            <a:pPr lvl="1"/>
            <a:r>
              <a:t>本文レベル2</a:t>
            </a:r>
          </a:p>
          <a:p>
            <a:pPr lvl="2"/>
            <a:r>
              <a:t>本文レベル3</a:t>
            </a:r>
          </a:p>
          <a:p>
            <a:pPr lvl="3"/>
            <a:r>
              <a:t>本文レベル4</a:t>
            </a:r>
          </a:p>
          <a:p>
            <a:pPr lvl="4"/>
            <a:r>
              <a:t>本文レベル5</a:t>
            </a:r>
          </a:p>
        </p:txBody>
      </p:sp>
      <p:sp>
        <p:nvSpPr>
          <p:cNvPr id="202" name="スライド番号"/>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タイトルテキスト"/>
          <p:cNvSpPr txBox="1">
            <a:spLocks noGrp="1"/>
          </p:cNvSpPr>
          <p:nvPr>
            <p:ph type="title"/>
          </p:nvPr>
        </p:nvSpPr>
        <p:spPr>
          <a:prstGeom prst="rect">
            <a:avLst/>
          </a:prstGeom>
        </p:spPr>
        <p:txBody>
          <a:bodyPr/>
          <a:lstStyle/>
          <a:p>
            <a:r>
              <a:t>タイトルテキスト</a:t>
            </a:r>
          </a:p>
        </p:txBody>
      </p:sp>
      <p:sp>
        <p:nvSpPr>
          <p:cNvPr id="29"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3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タイトルテキスト"/>
          <p:cNvSpPr txBox="1">
            <a:spLocks noGrp="1"/>
          </p:cNvSpPr>
          <p:nvPr>
            <p:ph type="title"/>
          </p:nvPr>
        </p:nvSpPr>
        <p:spPr>
          <a:prstGeom prst="rect">
            <a:avLst/>
          </a:prstGeom>
        </p:spPr>
        <p:txBody>
          <a:bodyPr/>
          <a:lstStyle/>
          <a:p>
            <a:r>
              <a:t>タイトルテキスト</a:t>
            </a:r>
          </a:p>
        </p:txBody>
      </p:sp>
      <p:sp>
        <p:nvSpPr>
          <p:cNvPr id="38" name="本文レベル1…"/>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本文レベル1</a:t>
            </a:r>
          </a:p>
          <a:p>
            <a:pPr lvl="1"/>
            <a:r>
              <a:t>本文レベル2</a:t>
            </a:r>
          </a:p>
          <a:p>
            <a:pPr lvl="2"/>
            <a:r>
              <a:t>本文レベル3</a:t>
            </a:r>
          </a:p>
          <a:p>
            <a:pPr lvl="3"/>
            <a:r>
              <a:t>本文レベル4</a:t>
            </a:r>
          </a:p>
          <a:p>
            <a:pPr lvl="4"/>
            <a:r>
              <a:t>本文レベル5</a:t>
            </a:r>
          </a:p>
        </p:txBody>
      </p:sp>
      <p:sp>
        <p:nvSpPr>
          <p:cNvPr id="39" name="Google Shape;23;p5"/>
          <p:cNvSpPr txBox="1">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タイトルテキスト"/>
          <p:cNvSpPr txBox="1">
            <a:spLocks noGrp="1"/>
          </p:cNvSpPr>
          <p:nvPr>
            <p:ph type="title"/>
          </p:nvPr>
        </p:nvSpPr>
        <p:spPr>
          <a:prstGeom prst="rect">
            <a:avLst/>
          </a:prstGeom>
        </p:spPr>
        <p:txBody>
          <a:bodyPr/>
          <a:lstStyle/>
          <a:p>
            <a:r>
              <a:t>タイトルテキスト</a:t>
            </a:r>
          </a:p>
        </p:txBody>
      </p:sp>
      <p:sp>
        <p:nvSpPr>
          <p:cNvPr id="4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タイトルテキスト"/>
          <p:cNvSpPr txBox="1">
            <a:spLocks noGrp="1"/>
          </p:cNvSpPr>
          <p:nvPr>
            <p:ph type="title"/>
          </p:nvPr>
        </p:nvSpPr>
        <p:spPr>
          <a:xfrm>
            <a:off x="311699" y="555600"/>
            <a:ext cx="2808001" cy="755700"/>
          </a:xfrm>
          <a:prstGeom prst="rect">
            <a:avLst/>
          </a:prstGeom>
        </p:spPr>
        <p:txBody>
          <a:bodyPr anchor="b"/>
          <a:lstStyle>
            <a:lvl1pPr>
              <a:defRPr sz="2400"/>
            </a:lvl1pPr>
          </a:lstStyle>
          <a:p>
            <a:r>
              <a:t>タイトルテキスト</a:t>
            </a:r>
          </a:p>
        </p:txBody>
      </p:sp>
      <p:sp>
        <p:nvSpPr>
          <p:cNvPr id="56" name="本文レベル1…"/>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本文レベル1</a:t>
            </a:r>
          </a:p>
          <a:p>
            <a:pPr lvl="1"/>
            <a:r>
              <a:t>本文レベル2</a:t>
            </a:r>
          </a:p>
          <a:p>
            <a:pPr lvl="2"/>
            <a:r>
              <a:t>本文レベル3</a:t>
            </a:r>
          </a:p>
          <a:p>
            <a:pPr lvl="3"/>
            <a:r>
              <a:t>本文レベル4</a:t>
            </a:r>
          </a:p>
          <a:p>
            <a:pPr lvl="4"/>
            <a:r>
              <a:t>本文レベル5</a:t>
            </a:r>
          </a:p>
        </p:txBody>
      </p:sp>
      <p:sp>
        <p:nvSpPr>
          <p:cNvPr id="57"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タイトルテキスト"/>
          <p:cNvSpPr txBox="1">
            <a:spLocks noGrp="1"/>
          </p:cNvSpPr>
          <p:nvPr>
            <p:ph type="title"/>
          </p:nvPr>
        </p:nvSpPr>
        <p:spPr>
          <a:xfrm>
            <a:off x="490250" y="450149"/>
            <a:ext cx="6367801" cy="4090801"/>
          </a:xfrm>
          <a:prstGeom prst="rect">
            <a:avLst/>
          </a:prstGeom>
        </p:spPr>
        <p:txBody>
          <a:bodyPr anchor="ctr"/>
          <a:lstStyle>
            <a:lvl1pPr>
              <a:defRPr sz="4800"/>
            </a:lvl1pPr>
          </a:lstStyle>
          <a:p>
            <a:r>
              <a:t>タイトルテキスト</a:t>
            </a:r>
          </a:p>
        </p:txBody>
      </p:sp>
      <p:sp>
        <p:nvSpPr>
          <p:cNvPr id="6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タイトルテキスト"/>
          <p:cNvSpPr txBox="1">
            <a:spLocks noGrp="1"/>
          </p:cNvSpPr>
          <p:nvPr>
            <p:ph type="title"/>
          </p:nvPr>
        </p:nvSpPr>
        <p:spPr>
          <a:xfrm>
            <a:off x="265500" y="1233175"/>
            <a:ext cx="4045200" cy="1482301"/>
          </a:xfrm>
          <a:prstGeom prst="rect">
            <a:avLst/>
          </a:prstGeom>
        </p:spPr>
        <p:txBody>
          <a:bodyPr anchor="b"/>
          <a:lstStyle>
            <a:lvl1pPr algn="ctr">
              <a:defRPr sz="4200"/>
            </a:lvl1pPr>
          </a:lstStyle>
          <a:p>
            <a:r>
              <a:t>タイトルテキスト</a:t>
            </a:r>
          </a:p>
        </p:txBody>
      </p:sp>
      <p:sp>
        <p:nvSpPr>
          <p:cNvPr id="74" name="本文レベル1…"/>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本文レベル1</a:t>
            </a:r>
          </a:p>
          <a:p>
            <a:pPr lvl="1"/>
            <a:r>
              <a:t>本文レベル2</a:t>
            </a:r>
          </a:p>
          <a:p>
            <a:pPr lvl="2"/>
            <a:r>
              <a:t>本文レベル3</a:t>
            </a:r>
          </a:p>
          <a:p>
            <a:pPr lvl="3"/>
            <a:r>
              <a:t>本文レベル4</a:t>
            </a:r>
          </a:p>
          <a:p>
            <a:pPr lvl="4"/>
            <a:r>
              <a:t>本文レベル5</a:t>
            </a:r>
          </a:p>
        </p:txBody>
      </p:sp>
      <p:sp>
        <p:nvSpPr>
          <p:cNvPr id="75" name="Google Shape;39;p9"/>
          <p:cNvSpPr txBox="1">
            <a:spLocks noGrp="1"/>
          </p:cNvSpPr>
          <p:nvPr>
            <p:ph type="body" sz="half" idx="13"/>
          </p:nvPr>
        </p:nvSpPr>
        <p:spPr>
          <a:xfrm>
            <a:off x="4939500" y="724074"/>
            <a:ext cx="3837000" cy="3695102"/>
          </a:xfrm>
          <a:prstGeom prst="rect">
            <a:avLst/>
          </a:prstGeom>
        </p:spPr>
        <p:txBody>
          <a:bodyPr anchor="ctr"/>
          <a:lstStyle/>
          <a:p>
            <a:endParaRP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本文レベル1…"/>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本文レベル1</a:t>
            </a:r>
          </a:p>
          <a:p>
            <a:pPr lvl="1"/>
            <a:r>
              <a:t>本文レベル2</a:t>
            </a:r>
          </a:p>
          <a:p>
            <a:pPr lvl="2"/>
            <a:r>
              <a:t>本文レベル3</a:t>
            </a:r>
          </a:p>
          <a:p>
            <a:pPr lvl="3"/>
            <a:r>
              <a:t>本文レベル4</a:t>
            </a:r>
          </a:p>
          <a:p>
            <a:pPr lvl="4"/>
            <a:r>
              <a:t>本文レベル5</a:t>
            </a:r>
          </a:p>
        </p:txBody>
      </p:sp>
      <p:sp>
        <p:nvSpPr>
          <p:cNvPr id="84"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タイトルテキスト</a:t>
            </a:r>
          </a:p>
        </p:txBody>
      </p:sp>
      <p:sp>
        <p:nvSpPr>
          <p:cNvPr id="3" name="本文レベル1…"/>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28592" y="3876609"/>
            <a:ext cx="4065601" cy="453601"/>
            <a:chOff x="0" y="0"/>
            <a:chExt cx="4065599" cy="453599"/>
          </a:xfrm>
        </p:grpSpPr>
        <p:sp>
          <p:nvSpPr>
            <p:cNvPr id="217"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03053" y="2588685"/>
            <a:ext cx="4091100" cy="453601"/>
            <a:chOff x="0" y="0"/>
            <a:chExt cx="4091099" cy="453599"/>
          </a:xfrm>
        </p:grpSpPr>
        <p:sp>
          <p:nvSpPr>
            <p:cNvPr id="223" name="角丸四角形"/>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1177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en" altLang="ja-JP" sz="800" dirty="0">
                <a:sym typeface="Calibri"/>
              </a:rPr>
              <a:t>Efficient Estimation of Word Representations in Vector Space</a:t>
            </a:r>
            <a:endParaRPr lang="en-US" altLang="ja-JP" sz="800" dirty="0">
              <a:sym typeface="Calibri"/>
            </a:endParaRPr>
          </a:p>
          <a:p>
            <a:pPr>
              <a:defRPr sz="800">
                <a:latin typeface="Calibri"/>
                <a:ea typeface="Calibri"/>
                <a:cs typeface="Calibri"/>
                <a:sym typeface="Calibri"/>
              </a:defRPr>
            </a:pPr>
            <a:r>
              <a:rPr lang="ja-JP" altLang="en-US" sz="800">
                <a:sym typeface="Calibri"/>
              </a:rPr>
              <a:t>→「過去に見た一定数の動画」、あるいは、「一定数の検索キーワード」ついて、それらを表現するベクトルの平均値を、候補生成モデルの入力値としている。この発想は自然言語処理の</a:t>
            </a:r>
            <a:r>
              <a:rPr lang="ja-JP" altLang="en" sz="800">
                <a:sym typeface="Calibri"/>
              </a:rPr>
              <a:t>「</a:t>
            </a:r>
            <a:r>
              <a:rPr lang="en" altLang="ja-JP" sz="800" dirty="0">
                <a:sym typeface="Calibri"/>
              </a:rPr>
              <a:t>continuous bag of words</a:t>
            </a:r>
            <a:r>
              <a:rPr lang="ja-JP" altLang="en" sz="800">
                <a:sym typeface="Calibri"/>
              </a:rPr>
              <a:t>」</a:t>
            </a:r>
            <a:r>
              <a:rPr lang="ja-JP" altLang="en-US" sz="800">
                <a:sym typeface="Calibri"/>
              </a:rPr>
              <a:t>という処理から得たとされる。</a:t>
            </a:r>
            <a:r>
              <a:rPr lang="ja-JP" altLang="en" sz="800">
                <a:sym typeface="Calibri"/>
              </a:rPr>
              <a:t> 「</a:t>
            </a:r>
            <a:r>
              <a:rPr lang="en" altLang="ja-JP" sz="800" dirty="0">
                <a:sym typeface="Calibri"/>
              </a:rPr>
              <a:t>continuous bag of words</a:t>
            </a:r>
            <a:r>
              <a:rPr lang="ja-JP" altLang="en" sz="800">
                <a:sym typeface="Calibri"/>
              </a:rPr>
              <a:t>」</a:t>
            </a:r>
            <a:r>
              <a:rPr lang="ja-JP" altLang="en-US" sz="800">
                <a:sym typeface="Calibri"/>
              </a:rPr>
              <a:t>について書かれた論文である。</a:t>
            </a:r>
            <a:br>
              <a:rPr dirty="0"/>
            </a:br>
            <a:br>
              <a:rPr dirty="0"/>
            </a:br>
            <a:br>
              <a:rPr dirty="0"/>
            </a:br>
            <a:br>
              <a:rPr dirty="0"/>
            </a:br>
            <a:endParaRPr dirty="0"/>
          </a:p>
        </p:txBody>
      </p:sp>
      <p:sp>
        <p:nvSpPr>
          <p:cNvPr id="230" name="Google Shape;136;p25"/>
          <p:cNvSpPr txBox="1"/>
          <p:nvPr/>
        </p:nvSpPr>
        <p:spPr>
          <a:xfrm>
            <a:off x="4847661" y="1828620"/>
            <a:ext cx="4065601" cy="754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t>議論で読んだのをここにお書き</a:t>
            </a:r>
            <a:br/>
            <a:br/>
            <a:br/>
            <a:br/>
            <a:endParaRPr/>
          </a:p>
        </p:txBody>
      </p:sp>
      <p:sp>
        <p:nvSpPr>
          <p:cNvPr id="232" name="Google Shape;138;p25"/>
          <p:cNvSpPr txBox="1"/>
          <p:nvPr/>
        </p:nvSpPr>
        <p:spPr>
          <a:xfrm>
            <a:off x="228593" y="4409111"/>
            <a:ext cx="4065600" cy="1177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a:t>・</a:t>
            </a:r>
            <a:r>
              <a:rPr lang="en-US" altLang="ja-JP" dirty="0" err="1"/>
              <a:t>Youtube</a:t>
            </a:r>
            <a:r>
              <a:rPr lang="ja-JP" altLang="en-US"/>
              <a:t>における候補生成モデルとランキング生成モデルの手法（「埋め込み表現」の手法）とディープラーニングの活用。</a:t>
            </a:r>
            <a:endParaRPr lang="en-US" altLang="ja-JP" dirty="0"/>
          </a:p>
          <a:p>
            <a:pPr>
              <a:defRPr sz="800">
                <a:latin typeface="Calibri"/>
                <a:ea typeface="Calibri"/>
                <a:cs typeface="Calibri"/>
                <a:sym typeface="Calibri"/>
              </a:defRPr>
            </a:pPr>
            <a:r>
              <a:rPr lang="ja-JP" altLang="en-US">
                <a:sym typeface="Calibri"/>
              </a:rPr>
              <a:t>・動画</a:t>
            </a:r>
            <a:r>
              <a:rPr lang="ja-JP" altLang="en-US"/>
              <a:t>の数は数百万と膨大であるが、候補生成モデルを通すことで数百に候補を絞る。</a:t>
            </a:r>
            <a:endParaRPr lang="en-US" altLang="ja-JP" dirty="0"/>
          </a:p>
          <a:p>
            <a:pPr>
              <a:defRPr sz="800">
                <a:latin typeface="Calibri"/>
                <a:ea typeface="Calibri"/>
                <a:cs typeface="Calibri"/>
                <a:sym typeface="Calibri"/>
              </a:defRPr>
            </a:pPr>
            <a:r>
              <a:rPr lang="ja-JP" altLang="en-US"/>
              <a:t>・該当ユーザーが「そのコンテンツを視聴する時間」を予測して、この時間が長いものほど上位のレコメンド対象とする。その中の上位の数十動画をレコメンドする。</a:t>
            </a:r>
            <a:br>
              <a:rPr dirty="0"/>
            </a:br>
            <a:br>
              <a:rPr dirty="0"/>
            </a:br>
            <a:br>
              <a:rPr dirty="0"/>
            </a:br>
            <a:br>
              <a:rPr dirty="0"/>
            </a:br>
            <a:endParaRPr dirty="0"/>
          </a:p>
        </p:txBody>
      </p:sp>
      <p:sp>
        <p:nvSpPr>
          <p:cNvPr id="233" name="Google Shape;139;p25"/>
          <p:cNvSpPr txBox="1"/>
          <p:nvPr/>
        </p:nvSpPr>
        <p:spPr>
          <a:xfrm>
            <a:off x="4847661" y="3094514"/>
            <a:ext cx="4065600" cy="14234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latin typeface="Calibri"/>
                <a:cs typeface="Calibri"/>
                <a:sym typeface="Calibri"/>
              </a:rPr>
              <a:t>・従来の手法（強調フィルタリング）では、</a:t>
            </a:r>
            <a:r>
              <a:rPr lang="ja-JP" altLang="en-US" sz="800">
                <a:sym typeface="Calibri"/>
              </a:rPr>
              <a:t>既存の評価データ以外の情報が活用できなかった。「埋め込み表現」の手法では、動画の履歴、および、検索キーワードの一覧が活用されている。</a:t>
            </a:r>
            <a:endParaRPr lang="en-US" altLang="ja-JP" sz="800" dirty="0">
              <a:sym typeface="Calibri"/>
            </a:endParaRPr>
          </a:p>
          <a:p>
            <a:pPr>
              <a:defRPr sz="800">
                <a:latin typeface="Calibri"/>
                <a:ea typeface="Calibri"/>
                <a:cs typeface="Calibri"/>
                <a:sym typeface="Calibri"/>
              </a:defRPr>
            </a:pPr>
            <a:r>
              <a:rPr lang="ja-JP" altLang="en-US" sz="800">
                <a:sym typeface="Calibri"/>
              </a:rPr>
              <a:t>・候補生成モデルとランキング生成モデルにおいて、学習速度が早くなり、必要なメモリー容量が減少した。</a:t>
            </a:r>
            <a:endParaRPr lang="en-US" altLang="ja-JP" sz="800" dirty="0">
              <a:latin typeface="Calibri"/>
              <a:cs typeface="Calibri"/>
              <a:sym typeface="Calibri"/>
            </a:endParaRPr>
          </a:p>
          <a:p>
            <a:pPr>
              <a:defRPr sz="800">
                <a:latin typeface="Calibri"/>
                <a:ea typeface="Calibri"/>
                <a:cs typeface="Calibri"/>
                <a:sym typeface="Calibri"/>
              </a:defRPr>
            </a:pPr>
            <a:r>
              <a:rPr lang="ja-JP" altLang="en-US" sz="800">
                <a:latin typeface="Calibri"/>
                <a:cs typeface="Calibri"/>
                <a:sym typeface="Calibri"/>
              </a:rPr>
              <a:t>・ネットワークの層を増やすことで、</a:t>
            </a:r>
            <a:r>
              <a:rPr lang="en" altLang="ja-JP" sz="800" dirty="0">
                <a:latin typeface="Calibri"/>
                <a:cs typeface="Calibri"/>
                <a:sym typeface="Calibri"/>
              </a:rPr>
              <a:t>loss</a:t>
            </a:r>
            <a:r>
              <a:rPr lang="ja-JP" altLang="en-US" sz="800">
                <a:latin typeface="Calibri"/>
                <a:cs typeface="Calibri"/>
                <a:sym typeface="Calibri"/>
              </a:rPr>
              <a:t>が減少した。</a:t>
            </a:r>
          </a:p>
          <a:p>
            <a:pPr>
              <a:defRPr sz="800">
                <a:latin typeface="Calibri"/>
                <a:ea typeface="Calibri"/>
                <a:cs typeface="Calibri"/>
                <a:sym typeface="Calibri"/>
              </a:defRPr>
            </a:pPr>
            <a:br>
              <a:rPr dirty="0"/>
            </a:br>
            <a:br>
              <a:rPr dirty="0"/>
            </a:br>
            <a:br>
              <a:rPr dirty="0"/>
            </a:br>
            <a:br>
              <a:rPr dirty="0"/>
            </a:br>
            <a:endParaRPr dirty="0"/>
          </a:p>
        </p:txBody>
      </p:sp>
      <p:sp>
        <p:nvSpPr>
          <p:cNvPr id="234" name="Google Shape;140;p25"/>
          <p:cNvSpPr txBox="1"/>
          <p:nvPr/>
        </p:nvSpPr>
        <p:spPr>
          <a:xfrm>
            <a:off x="228595" y="1835247"/>
            <a:ext cx="4065600" cy="561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sym typeface="Calibri"/>
              </a:rPr>
              <a:t>・</a:t>
            </a:r>
            <a:r>
              <a:rPr lang="en-US" altLang="ja-JP" dirty="0" err="1">
                <a:sym typeface="Calibri"/>
              </a:rPr>
              <a:t>Youtube</a:t>
            </a:r>
            <a:r>
              <a:rPr lang="ja-JP" altLang="en-US">
                <a:sym typeface="Calibri"/>
              </a:rPr>
              <a:t>において、ユーザーに興味がありそうな動画を勧めることで、さらなる視聴を促すためのシステム。</a:t>
            </a:r>
            <a:br>
              <a:rPr dirty="0"/>
            </a:br>
            <a:br>
              <a:rPr dirty="0"/>
            </a:br>
            <a:endParaRPr dirty="0"/>
          </a:p>
        </p:txBody>
      </p:sp>
      <p:grpSp>
        <p:nvGrpSpPr>
          <p:cNvPr id="239" name="Google Shape;141;p25"/>
          <p:cNvGrpSpPr/>
          <p:nvPr/>
        </p:nvGrpSpPr>
        <p:grpSpPr>
          <a:xfrm>
            <a:off x="1" y="-299"/>
            <a:ext cx="9144001" cy="122692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2000250" y="26536"/>
              <a:ext cx="5143500" cy="8078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sz="1600" b="1" dirty="0">
                  <a:sym typeface="Calibri"/>
                </a:rPr>
                <a:t>Deep Neural Networks for YouTube Recommendations </a:t>
              </a:r>
            </a:p>
            <a:p>
              <a:pPr algn="ctr">
                <a:defRPr sz="1200" b="1">
                  <a:solidFill>
                    <a:srgbClr val="FFFFFF"/>
                  </a:solidFill>
                  <a:latin typeface="Calibri"/>
                  <a:ea typeface="Calibri"/>
                  <a:cs typeface="Calibri"/>
                  <a:sym typeface="Calibri"/>
                </a:defRPr>
              </a:pPr>
              <a:endParaRPr sz="1600" dirty="0"/>
            </a:p>
            <a:p>
              <a:pPr algn="ctr"/>
              <a:endParaRPr sz="1600" b="1" dirty="0">
                <a:solidFill>
                  <a:srgbClr val="FFFFFF"/>
                </a:solidFill>
                <a:latin typeface="Calibri"/>
                <a:ea typeface="Calibri"/>
                <a:cs typeface="Calibri"/>
                <a:sym typeface="Calibri"/>
              </a:endParaRPr>
            </a:p>
          </p:txBody>
        </p:sp>
        <p:sp>
          <p:nvSpPr>
            <p:cNvPr id="237" name="Google Shape;144;p25"/>
            <p:cNvSpPr txBox="1"/>
            <p:nvPr/>
          </p:nvSpPr>
          <p:spPr>
            <a:xfrm>
              <a:off x="1907260" y="697799"/>
              <a:ext cx="5143501" cy="2384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dirty="0"/>
                <a:t>（</a:t>
              </a:r>
              <a:r>
                <a:rPr lang="en-US" altLang="ja-JP" dirty="0"/>
                <a:t>2016</a:t>
              </a:r>
              <a:r>
                <a:rPr lang="ja-JP" altLang="en-US"/>
                <a:t>年</a:t>
              </a:r>
              <a:r>
                <a:rPr dirty="0"/>
                <a:t>）</a:t>
              </a:r>
              <a:r>
                <a:rPr lang="en" altLang="ja-JP" dirty="0"/>
                <a:t> Paul Covington, Jay Adams, Emre </a:t>
              </a:r>
              <a:r>
                <a:rPr lang="en" altLang="ja-JP" dirty="0" err="1"/>
                <a:t>Sargin</a:t>
              </a:r>
              <a:r>
                <a:rPr lang="en" altLang="ja-JP" dirty="0"/>
                <a:t> </a:t>
              </a:r>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31" name="Google Shape;137;p25"/>
          <p:cNvSpPr txBox="1"/>
          <p:nvPr/>
        </p:nvSpPr>
        <p:spPr>
          <a:xfrm>
            <a:off x="203053" y="3119939"/>
            <a:ext cx="4065600" cy="438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latin typeface="Calibri"/>
                <a:cs typeface="Calibri"/>
                <a:sym typeface="Calibri"/>
              </a:rPr>
              <a:t>・</a:t>
            </a:r>
            <a:r>
              <a:rPr lang="en-US" altLang="ja-JP" sz="800" dirty="0">
                <a:latin typeface="Calibri"/>
                <a:cs typeface="Calibri"/>
                <a:sym typeface="Calibri"/>
              </a:rPr>
              <a:t>loss</a:t>
            </a:r>
            <a:r>
              <a:rPr lang="ja-JP" altLang="en-US" sz="800">
                <a:latin typeface="Calibri"/>
                <a:cs typeface="Calibri"/>
                <a:sym typeface="Calibri"/>
              </a:rPr>
              <a:t>の測定</a:t>
            </a:r>
            <a:endParaRPr lang="en-US" altLang="ja-JP" sz="800" dirty="0">
              <a:latin typeface="Calibri"/>
              <a:cs typeface="Calibri"/>
              <a:sym typeface="Calibri"/>
            </a:endParaRPr>
          </a:p>
          <a:p>
            <a:pPr>
              <a:defRPr sz="800">
                <a:latin typeface="Calibri"/>
                <a:ea typeface="Calibri"/>
                <a:cs typeface="Calibri"/>
                <a:sym typeface="Calibri"/>
              </a:defRPr>
            </a:pPr>
            <a:r>
              <a:rPr lang="ja-JP" altLang="en-US" sz="800">
                <a:latin typeface="Calibri"/>
                <a:cs typeface="Calibri"/>
                <a:sym typeface="Calibri"/>
              </a:rPr>
              <a:t>・学習時間の測定</a:t>
            </a:r>
            <a:endParaRPr lang="en-US" altLang="ja-JP" sz="800" dirty="0">
              <a:latin typeface="Calibri"/>
              <a:cs typeface="Calibri"/>
              <a:sym typeface="Calibri"/>
            </a:endParaRPr>
          </a:p>
          <a:p>
            <a:pPr>
              <a:defRPr sz="800">
                <a:latin typeface="Calibri"/>
                <a:ea typeface="Calibri"/>
                <a:cs typeface="Calibri"/>
                <a:sym typeface="Calibri"/>
              </a:defRPr>
            </a:pPr>
            <a:r>
              <a:rPr lang="ja-JP" altLang="en-US" sz="800">
                <a:latin typeface="Calibri"/>
                <a:cs typeface="Calibri"/>
                <a:sym typeface="Calibri"/>
              </a:rPr>
              <a:t>・必要なメモリ容量の測定</a:t>
            </a:r>
            <a:endParaRPr lang="en-US" altLang="ja-JP" sz="800" dirty="0">
              <a:latin typeface="Calibri"/>
              <a:cs typeface="Calibri"/>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B1D7-881C-4E4F-A4FB-45572551F402}"/>
              </a:ext>
            </a:extLst>
          </p:cNvPr>
          <p:cNvSpPr>
            <a:spLocks noGrp="1"/>
          </p:cNvSpPr>
          <p:nvPr>
            <p:ph type="title"/>
          </p:nvPr>
        </p:nvSpPr>
        <p:spPr/>
        <p:txBody>
          <a:bodyPr>
            <a:normAutofit/>
          </a:bodyPr>
          <a:lstStyle/>
          <a:p>
            <a:r>
              <a:rPr lang="ja-JP" altLang="en-US" sz="2400"/>
              <a:t>さまざまな機械学習のタスクに</a:t>
            </a:r>
            <a:r>
              <a:rPr lang="en" altLang="ja-JP" sz="2400" dirty="0"/>
              <a:t>PBT</a:t>
            </a:r>
            <a:r>
              <a:rPr lang="ja-JP" altLang="en-US" sz="2400"/>
              <a:t>を適用した結果</a:t>
            </a:r>
            <a:endParaRPr kumimoji="1" lang="ja-JP" altLang="en-US" sz="2400"/>
          </a:p>
        </p:txBody>
      </p:sp>
      <p:pic>
        <p:nvPicPr>
          <p:cNvPr id="4" name="図 3">
            <a:extLst>
              <a:ext uri="{FF2B5EF4-FFF2-40B4-BE49-F238E27FC236}">
                <a16:creationId xmlns:a16="http://schemas.microsoft.com/office/drawing/2014/main" id="{4AD89B6B-E757-7543-AB57-C77D1EAB00BA}"/>
              </a:ext>
            </a:extLst>
          </p:cNvPr>
          <p:cNvPicPr>
            <a:picLocks noChangeAspect="1"/>
          </p:cNvPicPr>
          <p:nvPr/>
        </p:nvPicPr>
        <p:blipFill>
          <a:blip r:embed="rId2"/>
          <a:stretch>
            <a:fillRect/>
          </a:stretch>
        </p:blipFill>
        <p:spPr>
          <a:xfrm>
            <a:off x="628650" y="1708688"/>
            <a:ext cx="7696857" cy="2646335"/>
          </a:xfrm>
          <a:prstGeom prst="rect">
            <a:avLst/>
          </a:prstGeom>
        </p:spPr>
      </p:pic>
    </p:spTree>
    <p:extLst>
      <p:ext uri="{BB962C8B-B14F-4D97-AF65-F5344CB8AC3E}">
        <p14:creationId xmlns:p14="http://schemas.microsoft.com/office/powerpoint/2010/main" val="28394742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28592" y="3876609"/>
            <a:ext cx="4065601" cy="453601"/>
            <a:chOff x="0" y="0"/>
            <a:chExt cx="4065599" cy="453599"/>
          </a:xfrm>
        </p:grpSpPr>
        <p:sp>
          <p:nvSpPr>
            <p:cNvPr id="217"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03053" y="2588685"/>
            <a:ext cx="4091100" cy="453601"/>
            <a:chOff x="0" y="0"/>
            <a:chExt cx="4091099" cy="453599"/>
          </a:xfrm>
        </p:grpSpPr>
        <p:sp>
          <p:nvSpPr>
            <p:cNvPr id="223" name="角丸四角形"/>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en" altLang="ja-JP" dirty="0">
                <a:sym typeface="Calibri"/>
              </a:rPr>
              <a:t>Population Based Training of </a:t>
            </a:r>
            <a:r>
              <a:rPr lang="en" altLang="ja-JP">
                <a:sym typeface="Calibri"/>
              </a:rPr>
              <a:t>Neural </a:t>
            </a:r>
            <a:r>
              <a:rPr lang="en" altLang="ja-JP" dirty="0">
                <a:sym typeface="Calibri"/>
              </a:rPr>
              <a:t>Networks</a:t>
            </a:r>
            <a:br>
              <a:rPr dirty="0"/>
            </a:br>
            <a:br>
              <a:rPr dirty="0"/>
            </a:br>
            <a:br>
              <a:rPr dirty="0"/>
            </a:br>
            <a:br>
              <a:rPr dirty="0"/>
            </a:br>
            <a:endParaRPr dirty="0"/>
          </a:p>
        </p:txBody>
      </p:sp>
      <p:sp>
        <p:nvSpPr>
          <p:cNvPr id="230" name="Google Shape;136;p25"/>
          <p:cNvSpPr txBox="1"/>
          <p:nvPr/>
        </p:nvSpPr>
        <p:spPr>
          <a:xfrm>
            <a:off x="4847661" y="1828620"/>
            <a:ext cx="4065601" cy="754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dirty="0" err="1"/>
              <a:t>議論で読んだのをここにお書き</a:t>
            </a:r>
            <a:br>
              <a:rPr dirty="0"/>
            </a:br>
            <a:br>
              <a:rPr dirty="0"/>
            </a:br>
            <a:br>
              <a:rPr dirty="0"/>
            </a:br>
            <a:br>
              <a:rPr dirty="0"/>
            </a:br>
            <a:endParaRPr dirty="0"/>
          </a:p>
        </p:txBody>
      </p:sp>
      <p:sp>
        <p:nvSpPr>
          <p:cNvPr id="232" name="Google Shape;138;p25"/>
          <p:cNvSpPr txBox="1"/>
          <p:nvPr/>
        </p:nvSpPr>
        <p:spPr>
          <a:xfrm>
            <a:off x="228593" y="4378115"/>
            <a:ext cx="4065600" cy="930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・ハイパーパラメータのチューニングには</a:t>
            </a:r>
            <a:r>
              <a:rPr lang="en-US" altLang="ja-JP" dirty="0"/>
              <a:t>PBT</a:t>
            </a:r>
            <a:r>
              <a:rPr lang="ja-JP" altLang="en-US"/>
              <a:t>を利用している。</a:t>
            </a:r>
            <a:endParaRPr lang="en-US" altLang="ja-JP" dirty="0"/>
          </a:p>
          <a:p>
            <a:r>
              <a:rPr lang="ja-JP" altLang="en-US">
                <a:sym typeface="Calibri"/>
              </a:rPr>
              <a:t>・クラウドを用いた並列分散処理により。このサービスは大規模なニューラルネットワークにも対応可能。</a:t>
            </a:r>
            <a:br>
              <a:rPr dirty="0"/>
            </a:br>
            <a:br>
              <a:rPr dirty="0"/>
            </a:br>
            <a:br>
              <a:rPr dirty="0"/>
            </a:br>
            <a:br>
              <a:rPr dirty="0"/>
            </a:br>
            <a:endParaRPr dirty="0"/>
          </a:p>
        </p:txBody>
      </p:sp>
      <p:sp>
        <p:nvSpPr>
          <p:cNvPr id="233" name="Google Shape;139;p25"/>
          <p:cNvSpPr txBox="1"/>
          <p:nvPr/>
        </p:nvSpPr>
        <p:spPr>
          <a:xfrm>
            <a:off x="4847661" y="3094514"/>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・イノベーティブなサービスであり、先行するようなサービスはないと思われる。</a:t>
            </a:r>
            <a:br>
              <a:rPr dirty="0"/>
            </a:br>
            <a:br>
              <a:rPr dirty="0"/>
            </a:br>
            <a:br>
              <a:rPr dirty="0"/>
            </a:br>
            <a:br>
              <a:rPr dirty="0"/>
            </a:br>
            <a:endParaRPr dirty="0"/>
          </a:p>
        </p:txBody>
      </p:sp>
      <p:sp>
        <p:nvSpPr>
          <p:cNvPr id="234" name="Google Shape;140;p25"/>
          <p:cNvSpPr txBox="1"/>
          <p:nvPr/>
        </p:nvSpPr>
        <p:spPr>
          <a:xfrm>
            <a:off x="228595" y="1835247"/>
            <a:ext cx="4065600" cy="561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・ハイバーパラメータのチューニングを行うサービスの提供。</a:t>
            </a:r>
            <a:endParaRPr lang="en-US" altLang="ja-JP" dirty="0"/>
          </a:p>
          <a:p>
            <a:r>
              <a:rPr lang="ja-JP" altLang="en-US"/>
              <a:t>・サービスを利用することでモデル開発を効率的に行えるようになる。</a:t>
            </a:r>
            <a:br>
              <a:rPr dirty="0"/>
            </a:br>
            <a:br>
              <a:rPr dirty="0"/>
            </a:br>
            <a:endParaRPr dirty="0"/>
          </a:p>
        </p:txBody>
      </p:sp>
      <p:grpSp>
        <p:nvGrpSpPr>
          <p:cNvPr id="239" name="Google Shape;141;p25"/>
          <p:cNvGrpSpPr/>
          <p:nvPr/>
        </p:nvGrpSpPr>
        <p:grpSpPr>
          <a:xfrm>
            <a:off x="1" y="-299"/>
            <a:ext cx="9144001" cy="122692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dirty="0"/>
            </a:p>
          </p:txBody>
        </p:sp>
        <p:sp>
          <p:nvSpPr>
            <p:cNvPr id="236" name="Google Shape;143;p25"/>
            <p:cNvSpPr txBox="1"/>
            <p:nvPr/>
          </p:nvSpPr>
          <p:spPr>
            <a:xfrm>
              <a:off x="2000250" y="26536"/>
              <a:ext cx="5143500" cy="2538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600" b="1">
                  <a:solidFill>
                    <a:srgbClr val="FFFFFF"/>
                  </a:solidFill>
                  <a:latin typeface="Calibri"/>
                  <a:ea typeface="Calibri"/>
                  <a:cs typeface="Calibri"/>
                </a:defRPr>
              </a:lvl1pPr>
            </a:lstStyle>
            <a:p>
              <a:r>
                <a:rPr lang="en" altLang="ja-JP" dirty="0">
                  <a:sym typeface="Calibri"/>
                </a:rPr>
                <a:t>Population Based Training as a Service</a:t>
              </a:r>
              <a:endParaRPr dirty="0">
                <a:sym typeface="Calibri"/>
              </a:endParaRPr>
            </a:p>
          </p:txBody>
        </p:sp>
        <p:sp>
          <p:nvSpPr>
            <p:cNvPr id="237" name="Google Shape;144;p25"/>
            <p:cNvSpPr txBox="1"/>
            <p:nvPr/>
          </p:nvSpPr>
          <p:spPr>
            <a:xfrm>
              <a:off x="1907260" y="697799"/>
              <a:ext cx="5143501" cy="407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dirty="0"/>
                <a:t>（</a:t>
              </a:r>
              <a:r>
                <a:rPr lang="en-US" altLang="ja-JP" dirty="0"/>
                <a:t>2018</a:t>
              </a:r>
              <a:r>
                <a:rPr lang="ja-JP" altLang="en-US"/>
                <a:t>年</a:t>
              </a:r>
              <a:r>
                <a:rPr dirty="0"/>
                <a:t>）</a:t>
              </a:r>
              <a:r>
                <a:rPr lang="en" altLang="ja-JP" dirty="0"/>
                <a:t> Ang Li,  Ola </a:t>
              </a:r>
              <a:r>
                <a:rPr lang="en" altLang="ja-JP" dirty="0" err="1"/>
                <a:t>Spyra</a:t>
              </a:r>
              <a:r>
                <a:rPr lang="en" altLang="ja-JP" dirty="0"/>
                <a:t>,  </a:t>
              </a:r>
              <a:r>
                <a:rPr lang="en" altLang="ja-JP" dirty="0" err="1"/>
                <a:t>Sagi</a:t>
              </a:r>
              <a:r>
                <a:rPr lang="en" altLang="ja-JP" dirty="0"/>
                <a:t> </a:t>
              </a:r>
              <a:r>
                <a:rPr lang="en" altLang="ja-JP" dirty="0" err="1"/>
                <a:t>Perel</a:t>
              </a:r>
              <a:r>
                <a:rPr lang="en" altLang="ja-JP" dirty="0"/>
                <a:t>,  Valentin </a:t>
              </a:r>
              <a:r>
                <a:rPr lang="en" altLang="ja-JP" dirty="0" err="1"/>
                <a:t>Dalibard</a:t>
              </a:r>
              <a:r>
                <a:rPr lang="en" altLang="ja-JP" dirty="0"/>
                <a:t>, Max </a:t>
              </a:r>
              <a:r>
                <a:rPr lang="en" altLang="ja-JP" dirty="0" err="1"/>
                <a:t>Jaderberg</a:t>
              </a:r>
              <a:r>
                <a:rPr lang="en" altLang="ja-JP" dirty="0"/>
                <a:t>, </a:t>
              </a:r>
            </a:p>
            <a:p>
              <a:r>
                <a:rPr lang="en" altLang="ja-JP" dirty="0" err="1"/>
                <a:t>Chenjie</a:t>
              </a:r>
              <a:r>
                <a:rPr lang="en" altLang="ja-JP" dirty="0"/>
                <a:t> Gu, David </a:t>
              </a:r>
              <a:r>
                <a:rPr lang="en" altLang="ja-JP" dirty="0" err="1"/>
                <a:t>Budden</a:t>
              </a:r>
              <a:r>
                <a:rPr lang="en" altLang="ja-JP" dirty="0"/>
                <a:t>, Tim Harley, Pramod Gupta</a:t>
              </a:r>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3"/>
                </a:defRPr>
              </a:lvl1pPr>
            </a:lstStyle>
            <a:p>
              <a:pPr>
                <a:defRPr>
                  <a:solidFill>
                    <a:srgbClr val="7EBEC1"/>
                  </a:solidFill>
                  <a:uFillTx/>
                </a:defRPr>
              </a:pPr>
              <a:r>
                <a:rPr>
                  <a:solidFill>
                    <a:schemeClr val="accent5"/>
                  </a:solidFill>
                  <a:uFill>
                    <a:solidFill>
                      <a:schemeClr val="accent5"/>
                    </a:solidFill>
                  </a:uFill>
                  <a:hlinkClick r:id="rId3"/>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31" name="Google Shape;137;p25"/>
          <p:cNvSpPr txBox="1"/>
          <p:nvPr/>
        </p:nvSpPr>
        <p:spPr>
          <a:xfrm>
            <a:off x="203053" y="3119939"/>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sym typeface="Calibri"/>
              </a:rPr>
              <a:t>・論文の中で、実際にビジネスを行なったとされる部分は記載されていない。</a:t>
            </a:r>
            <a:endParaRPr lang="en-US" altLang="ja-JP" dirty="0">
              <a:sym typeface="Calibri"/>
            </a:endParaRPr>
          </a:p>
          <a:p>
            <a:endParaRPr lang="en-US" altLang="ja-JP" dirty="0">
              <a:sym typeface="Calibri"/>
            </a:endParaRPr>
          </a:p>
          <a:p>
            <a:endParaRPr lang="en-US" altLang="ja-JP" dirty="0">
              <a:sym typeface="Calibri"/>
            </a:endParaRPr>
          </a:p>
          <a:p>
            <a:endParaRPr lang="en-US" altLang="ja-JP" dirty="0">
              <a:sym typeface="Calibri"/>
            </a:endParaRPr>
          </a:p>
          <a:p>
            <a:endParaRPr lang="en-US" altLang="ja-JP" dirty="0">
              <a:sym typeface="Calibri"/>
            </a:endParaRPr>
          </a:p>
        </p:txBody>
      </p:sp>
      <p:sp>
        <p:nvSpPr>
          <p:cNvPr id="3" name="テキスト ボックス 2">
            <a:extLst>
              <a:ext uri="{FF2B5EF4-FFF2-40B4-BE49-F238E27FC236}">
                <a16:creationId xmlns:a16="http://schemas.microsoft.com/office/drawing/2014/main" id="{865B4201-4EAA-5F44-93C2-587D7A602FB3}"/>
              </a:ext>
            </a:extLst>
          </p:cNvPr>
          <p:cNvSpPr txBox="1"/>
          <p:nvPr/>
        </p:nvSpPr>
        <p:spPr>
          <a:xfrm>
            <a:off x="379708" y="5532895"/>
            <a:ext cx="6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5776113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2AF63-B7E2-E64F-9149-27733755F7A6}"/>
              </a:ext>
            </a:extLst>
          </p:cNvPr>
          <p:cNvSpPr>
            <a:spLocks noGrp="1"/>
          </p:cNvSpPr>
          <p:nvPr>
            <p:ph type="title"/>
          </p:nvPr>
        </p:nvSpPr>
        <p:spPr/>
        <p:txBody>
          <a:bodyPr>
            <a:normAutofit/>
          </a:bodyPr>
          <a:lstStyle/>
          <a:p>
            <a:r>
              <a:rPr kumimoji="1" lang="ja-JP" altLang="en-US" sz="2400"/>
              <a:t>サービスの全体像</a:t>
            </a:r>
          </a:p>
        </p:txBody>
      </p:sp>
      <p:pic>
        <p:nvPicPr>
          <p:cNvPr id="4" name="図 3">
            <a:extLst>
              <a:ext uri="{FF2B5EF4-FFF2-40B4-BE49-F238E27FC236}">
                <a16:creationId xmlns:a16="http://schemas.microsoft.com/office/drawing/2014/main" id="{4635DD6C-6559-9B41-BB8C-8AD972AB7064}"/>
              </a:ext>
            </a:extLst>
          </p:cNvPr>
          <p:cNvPicPr>
            <a:picLocks noChangeAspect="1"/>
          </p:cNvPicPr>
          <p:nvPr/>
        </p:nvPicPr>
        <p:blipFill>
          <a:blip r:embed="rId2"/>
          <a:stretch>
            <a:fillRect/>
          </a:stretch>
        </p:blipFill>
        <p:spPr>
          <a:xfrm>
            <a:off x="1246674" y="1430794"/>
            <a:ext cx="6650651" cy="3048215"/>
          </a:xfrm>
          <a:prstGeom prst="rect">
            <a:avLst/>
          </a:prstGeom>
        </p:spPr>
      </p:pic>
    </p:spTree>
    <p:extLst>
      <p:ext uri="{BB962C8B-B14F-4D97-AF65-F5344CB8AC3E}">
        <p14:creationId xmlns:p14="http://schemas.microsoft.com/office/powerpoint/2010/main" val="19330507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28592" y="3876609"/>
            <a:ext cx="4065601" cy="453601"/>
            <a:chOff x="0" y="0"/>
            <a:chExt cx="4065599" cy="453599"/>
          </a:xfrm>
        </p:grpSpPr>
        <p:sp>
          <p:nvSpPr>
            <p:cNvPr id="217"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03053" y="2588685"/>
            <a:ext cx="4091100" cy="453601"/>
            <a:chOff x="0" y="0"/>
            <a:chExt cx="4091099" cy="453599"/>
          </a:xfrm>
        </p:grpSpPr>
        <p:sp>
          <p:nvSpPr>
            <p:cNvPr id="223" name="角丸四角形"/>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en" altLang="ja-JP" dirty="0">
                <a:solidFill>
                  <a:schemeClr val="bg1"/>
                </a:solidFill>
                <a:sym typeface="Calibri"/>
              </a:rPr>
              <a:t>Population Based Training of Neural Networks</a:t>
            </a:r>
            <a:br>
              <a:rPr dirty="0">
                <a:solidFill>
                  <a:schemeClr val="bg1"/>
                </a:solidFill>
              </a:rPr>
            </a:br>
            <a:br>
              <a:rPr dirty="0">
                <a:solidFill>
                  <a:schemeClr val="bg1"/>
                </a:solidFill>
              </a:rPr>
            </a:br>
            <a:br>
              <a:rPr dirty="0">
                <a:solidFill>
                  <a:schemeClr val="bg1"/>
                </a:solidFill>
              </a:rPr>
            </a:br>
            <a:br>
              <a:rPr dirty="0">
                <a:solidFill>
                  <a:schemeClr val="bg1"/>
                </a:solidFill>
              </a:rPr>
            </a:br>
            <a:endParaRPr dirty="0">
              <a:solidFill>
                <a:schemeClr val="bg1"/>
              </a:solidFill>
            </a:endParaRPr>
          </a:p>
        </p:txBody>
      </p:sp>
      <p:sp>
        <p:nvSpPr>
          <p:cNvPr id="230" name="Google Shape;136;p25"/>
          <p:cNvSpPr txBox="1"/>
          <p:nvPr/>
        </p:nvSpPr>
        <p:spPr>
          <a:xfrm>
            <a:off x="4847661" y="1828620"/>
            <a:ext cx="4065601" cy="754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dirty="0" err="1"/>
              <a:t>議論で読んだのをここにお書き</a:t>
            </a:r>
            <a:br>
              <a:rPr dirty="0"/>
            </a:br>
            <a:br>
              <a:rPr dirty="0"/>
            </a:br>
            <a:br>
              <a:rPr dirty="0"/>
            </a:br>
            <a:br>
              <a:rPr dirty="0"/>
            </a:br>
            <a:endParaRPr dirty="0"/>
          </a:p>
        </p:txBody>
      </p:sp>
      <p:sp>
        <p:nvSpPr>
          <p:cNvPr id="232" name="Google Shape;138;p25"/>
          <p:cNvSpPr txBox="1"/>
          <p:nvPr/>
        </p:nvSpPr>
        <p:spPr>
          <a:xfrm>
            <a:off x="228593" y="4378115"/>
            <a:ext cx="4065600" cy="1054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・線画を再現する仕組みとして、時系列データを取り扱う</a:t>
            </a:r>
            <a:r>
              <a:rPr lang="en" altLang="ja-JP" dirty="0"/>
              <a:t>RNN</a:t>
            </a:r>
            <a:r>
              <a:rPr lang="ja-JP" altLang="en"/>
              <a:t>（</a:t>
            </a:r>
            <a:r>
              <a:rPr lang="en" altLang="ja-JP" dirty="0"/>
              <a:t>Recurrent Neural Network</a:t>
            </a:r>
            <a:r>
              <a:rPr lang="ja-JP" altLang="en"/>
              <a:t>）</a:t>
            </a:r>
            <a:r>
              <a:rPr lang="ja-JP" altLang="en-US"/>
              <a:t>と</a:t>
            </a:r>
            <a:r>
              <a:rPr lang="en" altLang="ja-JP" dirty="0"/>
              <a:t>VAE</a:t>
            </a:r>
            <a:r>
              <a:rPr lang="ja-JP" altLang="en"/>
              <a:t>（</a:t>
            </a:r>
            <a:r>
              <a:rPr lang="en" altLang="ja-JP" dirty="0"/>
              <a:t>Variational Autoencoder</a:t>
            </a:r>
            <a:r>
              <a:rPr lang="ja-JP" altLang="en"/>
              <a:t>）</a:t>
            </a:r>
            <a:r>
              <a:rPr lang="ja-JP" altLang="en-US"/>
              <a:t>を組み合わせている。</a:t>
            </a:r>
            <a:endParaRPr lang="en-US" altLang="ja-JP" dirty="0"/>
          </a:p>
          <a:p>
            <a:r>
              <a:rPr lang="ja-JP" altLang="en-US"/>
              <a:t>・個々の線分について、「</a:t>
            </a:r>
            <a:r>
              <a:rPr lang="en" altLang="ja-JP" dirty="0"/>
              <a:t>x</a:t>
            </a:r>
            <a:r>
              <a:rPr lang="ja-JP" altLang="en-US"/>
              <a:t>方向と</a:t>
            </a:r>
            <a:r>
              <a:rPr lang="en" altLang="ja-JP" dirty="0"/>
              <a:t>y</a:t>
            </a:r>
            <a:r>
              <a:rPr lang="ja-JP" altLang="en-US"/>
              <a:t>方向のペンの移動量」、および、「端点でのペンの上げ下げの動作」の情報を付与している。</a:t>
            </a:r>
            <a:br>
              <a:rPr dirty="0"/>
            </a:br>
            <a:r>
              <a:rPr lang="ja-JP" altLang="en-US"/>
              <a:t>・出力時に、その情報（特徴量）にゆらぎを持たせる事で、オリジナルな線画を描ける。</a:t>
            </a:r>
            <a:br>
              <a:rPr dirty="0"/>
            </a:br>
            <a:br>
              <a:rPr dirty="0"/>
            </a:br>
            <a:endParaRPr dirty="0"/>
          </a:p>
        </p:txBody>
      </p:sp>
      <p:sp>
        <p:nvSpPr>
          <p:cNvPr id="233" name="Google Shape;139;p25"/>
          <p:cNvSpPr txBox="1"/>
          <p:nvPr/>
        </p:nvSpPr>
        <p:spPr>
          <a:xfrm>
            <a:off x="4847661" y="3094514"/>
            <a:ext cx="4065600" cy="930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a:t>
            </a:r>
            <a:r>
              <a:rPr lang="en" altLang="ja-JP" dirty="0"/>
              <a:t>GAN</a:t>
            </a:r>
            <a:r>
              <a:rPr lang="ja-JP" altLang="en-US"/>
              <a:t>などのピクセル単位の画像</a:t>
            </a:r>
            <a:r>
              <a:rPr lang="en-US" altLang="ja-JP" dirty="0"/>
              <a:t>(</a:t>
            </a:r>
            <a:r>
              <a:rPr lang="ja-JP" altLang="en-US"/>
              <a:t>ラスタライズ画像</a:t>
            </a:r>
            <a:r>
              <a:rPr lang="en-US" altLang="ja-JP" dirty="0"/>
              <a:t>)</a:t>
            </a:r>
            <a:r>
              <a:rPr lang="ja-JP" altLang="en-US"/>
              <a:t>を生成するのとは異なり、ストローク単位の画像</a:t>
            </a:r>
            <a:r>
              <a:rPr lang="en-US" altLang="ja-JP" dirty="0"/>
              <a:t>(</a:t>
            </a:r>
            <a:r>
              <a:rPr lang="ja-JP" altLang="en-US"/>
              <a:t>ベクター画像</a:t>
            </a:r>
            <a:r>
              <a:rPr lang="en-US" altLang="ja-JP" dirty="0"/>
              <a:t>)</a:t>
            </a:r>
            <a:r>
              <a:rPr lang="ja-JP" altLang="en-US"/>
              <a:t>を生成するという点で、既存の画像生成とはアプローチが大きく異なります。</a:t>
            </a:r>
            <a:br>
              <a:rPr dirty="0"/>
            </a:br>
            <a:br>
              <a:rPr dirty="0"/>
            </a:br>
            <a:br>
              <a:rPr dirty="0"/>
            </a:br>
            <a:br>
              <a:rPr dirty="0"/>
            </a:br>
            <a:endParaRPr dirty="0"/>
          </a:p>
        </p:txBody>
      </p:sp>
      <p:sp>
        <p:nvSpPr>
          <p:cNvPr id="234" name="Google Shape;140;p25"/>
          <p:cNvSpPr txBox="1"/>
          <p:nvPr/>
        </p:nvSpPr>
        <p:spPr>
          <a:xfrm>
            <a:off x="228595" y="1835247"/>
            <a:ext cx="4065600" cy="438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・ディープラーニングを用いて簡単なスケッチ（線画）を再現する機械学習モデル。</a:t>
            </a:r>
            <a:br>
              <a:rPr dirty="0"/>
            </a:br>
            <a:br>
              <a:rPr dirty="0"/>
            </a:br>
            <a:endParaRPr dirty="0"/>
          </a:p>
        </p:txBody>
      </p:sp>
      <p:grpSp>
        <p:nvGrpSpPr>
          <p:cNvPr id="239" name="Google Shape;141;p25"/>
          <p:cNvGrpSpPr/>
          <p:nvPr/>
        </p:nvGrpSpPr>
        <p:grpSpPr>
          <a:xfrm>
            <a:off x="0" y="0"/>
            <a:ext cx="9144001" cy="122692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dirty="0"/>
            </a:p>
          </p:txBody>
        </p:sp>
        <p:sp>
          <p:nvSpPr>
            <p:cNvPr id="236" name="Google Shape;143;p25"/>
            <p:cNvSpPr txBox="1"/>
            <p:nvPr/>
          </p:nvSpPr>
          <p:spPr>
            <a:xfrm>
              <a:off x="2000250" y="26536"/>
              <a:ext cx="5143500" cy="315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600" b="1">
                  <a:solidFill>
                    <a:srgbClr val="FFFFFF"/>
                  </a:solidFill>
                  <a:latin typeface="Calibri"/>
                  <a:ea typeface="Calibri"/>
                  <a:cs typeface="Calibri"/>
                </a:defRPr>
              </a:lvl1pPr>
            </a:lstStyle>
            <a:p>
              <a:r>
                <a:rPr lang="en" altLang="ja-JP" b="0" dirty="0"/>
                <a:t>A Neural Representation of Sketch Drawings </a:t>
              </a:r>
              <a:endParaRPr lang="en" altLang="ja-JP" dirty="0"/>
            </a:p>
          </p:txBody>
        </p:sp>
        <p:sp>
          <p:nvSpPr>
            <p:cNvPr id="237" name="Google Shape;144;p25"/>
            <p:cNvSpPr txBox="1"/>
            <p:nvPr/>
          </p:nvSpPr>
          <p:spPr>
            <a:xfrm>
              <a:off x="1907260" y="697799"/>
              <a:ext cx="5143501" cy="2384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dirty="0"/>
                <a:t>（</a:t>
              </a:r>
              <a:r>
                <a:rPr lang="en-US" altLang="ja-JP" dirty="0"/>
                <a:t>2017</a:t>
              </a:r>
              <a:r>
                <a:rPr lang="ja-JP" altLang="en-US"/>
                <a:t>年</a:t>
              </a:r>
              <a:r>
                <a:rPr dirty="0"/>
                <a:t>）</a:t>
              </a:r>
              <a:r>
                <a:rPr lang="en" altLang="ja-JP" dirty="0"/>
                <a:t>David Ha, Douglas Eck </a:t>
              </a:r>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3"/>
                </a:defRPr>
              </a:lvl1pPr>
            </a:lstStyle>
            <a:p>
              <a:pPr>
                <a:defRPr>
                  <a:solidFill>
                    <a:srgbClr val="7EBEC1"/>
                  </a:solidFill>
                  <a:uFillTx/>
                </a:defRPr>
              </a:pPr>
              <a:r>
                <a:rPr>
                  <a:solidFill>
                    <a:schemeClr val="accent5"/>
                  </a:solidFill>
                  <a:uFill>
                    <a:solidFill>
                      <a:schemeClr val="accent5"/>
                    </a:solidFill>
                  </a:uFill>
                  <a:hlinkClick r:id="rId3"/>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31" name="Google Shape;137;p25"/>
          <p:cNvSpPr txBox="1"/>
          <p:nvPr/>
        </p:nvSpPr>
        <p:spPr>
          <a:xfrm>
            <a:off x="203053" y="3119939"/>
            <a:ext cx="4065600" cy="3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a:t>・「ネコ」と「ブタ」のデータで学習したモデルを使用した、さまざまなネコとブタの画像が徐々に変化する様子が確認できた。</a:t>
            </a:r>
            <a:endParaRPr lang="en-US" altLang="ja-JP" sz="800" dirty="0">
              <a:solidFill>
                <a:srgbClr val="FF0000"/>
              </a:solidFill>
              <a:latin typeface="Calibri"/>
              <a:cs typeface="Calibri"/>
              <a:sym typeface="Calibri"/>
            </a:endParaRPr>
          </a:p>
        </p:txBody>
      </p:sp>
      <p:sp>
        <p:nvSpPr>
          <p:cNvPr id="3" name="テキスト ボックス 2">
            <a:extLst>
              <a:ext uri="{FF2B5EF4-FFF2-40B4-BE49-F238E27FC236}">
                <a16:creationId xmlns:a16="http://schemas.microsoft.com/office/drawing/2014/main" id="{865B4201-4EAA-5F44-93C2-587D7A602FB3}"/>
              </a:ext>
            </a:extLst>
          </p:cNvPr>
          <p:cNvSpPr txBox="1"/>
          <p:nvPr/>
        </p:nvSpPr>
        <p:spPr>
          <a:xfrm>
            <a:off x="379708" y="5532895"/>
            <a:ext cx="6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07265723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6FF8A-6664-9F44-B30F-7CB26EC37C93}"/>
              </a:ext>
            </a:extLst>
          </p:cNvPr>
          <p:cNvSpPr>
            <a:spLocks noGrp="1"/>
          </p:cNvSpPr>
          <p:nvPr>
            <p:ph type="title"/>
          </p:nvPr>
        </p:nvSpPr>
        <p:spPr/>
        <p:txBody>
          <a:bodyPr>
            <a:normAutofit/>
          </a:bodyPr>
          <a:lstStyle/>
          <a:p>
            <a:r>
              <a:rPr lang="ja-JP" altLang="en-US" sz="2400"/>
              <a:t>特徴量の変化に対応した出力画像の変化</a:t>
            </a:r>
            <a:endParaRPr kumimoji="1" lang="ja-JP" altLang="en-US" sz="2400"/>
          </a:p>
        </p:txBody>
      </p:sp>
      <p:pic>
        <p:nvPicPr>
          <p:cNvPr id="4" name="図 3">
            <a:extLst>
              <a:ext uri="{FF2B5EF4-FFF2-40B4-BE49-F238E27FC236}">
                <a16:creationId xmlns:a16="http://schemas.microsoft.com/office/drawing/2014/main" id="{57FD20DD-6F09-FA4E-B994-C3B4FB9EB989}"/>
              </a:ext>
            </a:extLst>
          </p:cNvPr>
          <p:cNvPicPr>
            <a:picLocks noChangeAspect="1"/>
          </p:cNvPicPr>
          <p:nvPr/>
        </p:nvPicPr>
        <p:blipFill>
          <a:blip r:embed="rId2"/>
          <a:stretch>
            <a:fillRect/>
          </a:stretch>
        </p:blipFill>
        <p:spPr>
          <a:xfrm>
            <a:off x="2489200" y="1369219"/>
            <a:ext cx="3531892" cy="3424212"/>
          </a:xfrm>
          <a:prstGeom prst="rect">
            <a:avLst/>
          </a:prstGeom>
        </p:spPr>
      </p:pic>
    </p:spTree>
    <p:extLst>
      <p:ext uri="{BB962C8B-B14F-4D97-AF65-F5344CB8AC3E}">
        <p14:creationId xmlns:p14="http://schemas.microsoft.com/office/powerpoint/2010/main" val="96733718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28592" y="3876609"/>
            <a:ext cx="4065601" cy="453601"/>
            <a:chOff x="0" y="0"/>
            <a:chExt cx="4065599" cy="453599"/>
          </a:xfrm>
        </p:grpSpPr>
        <p:sp>
          <p:nvSpPr>
            <p:cNvPr id="217"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03053" y="2588685"/>
            <a:ext cx="4091100" cy="453601"/>
            <a:chOff x="0" y="0"/>
            <a:chExt cx="4091099" cy="453599"/>
          </a:xfrm>
        </p:grpSpPr>
        <p:sp>
          <p:nvSpPr>
            <p:cNvPr id="223" name="角丸四角形"/>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en" altLang="ja-JP" dirty="0">
                <a:solidFill>
                  <a:schemeClr val="bg1"/>
                </a:solidFill>
                <a:sym typeface="Calibri"/>
              </a:rPr>
              <a:t>Population Based Training of Neural Networks</a:t>
            </a:r>
            <a:br>
              <a:rPr dirty="0">
                <a:solidFill>
                  <a:schemeClr val="bg1"/>
                </a:solidFill>
              </a:rPr>
            </a:br>
            <a:br>
              <a:rPr dirty="0">
                <a:solidFill>
                  <a:schemeClr val="bg1"/>
                </a:solidFill>
              </a:rPr>
            </a:br>
            <a:br>
              <a:rPr dirty="0">
                <a:solidFill>
                  <a:schemeClr val="bg1"/>
                </a:solidFill>
              </a:rPr>
            </a:br>
            <a:br>
              <a:rPr dirty="0">
                <a:solidFill>
                  <a:schemeClr val="bg1"/>
                </a:solidFill>
              </a:rPr>
            </a:br>
            <a:endParaRPr dirty="0">
              <a:solidFill>
                <a:schemeClr val="bg1"/>
              </a:solidFill>
            </a:endParaRPr>
          </a:p>
        </p:txBody>
      </p:sp>
      <p:sp>
        <p:nvSpPr>
          <p:cNvPr id="230" name="Google Shape;136;p25"/>
          <p:cNvSpPr txBox="1"/>
          <p:nvPr/>
        </p:nvSpPr>
        <p:spPr>
          <a:xfrm>
            <a:off x="4847661" y="1828620"/>
            <a:ext cx="4065601"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sym typeface="Calibri"/>
              </a:rPr>
              <a:t>◉学習処理を実施するデバイスは、次の条件を満たすものに限られるため、実環境に存在するすべてのユーザーの行動を反映したものにならない。</a:t>
            </a:r>
            <a:br>
              <a:rPr dirty="0"/>
            </a:br>
            <a:r>
              <a:rPr lang="ja-JP" altLang="en-US"/>
              <a:t>　・</a:t>
            </a:r>
            <a:r>
              <a:rPr lang="en" altLang="ja-JP" sz="800" dirty="0" err="1">
                <a:sym typeface="Calibri"/>
              </a:rPr>
              <a:t>WiFi</a:t>
            </a:r>
            <a:r>
              <a:rPr lang="ja-JP" altLang="en-US" sz="800">
                <a:sym typeface="Calibri"/>
              </a:rPr>
              <a:t>ネットワークに接続され、充電中でスリープ状態になっている</a:t>
            </a:r>
            <a:br>
              <a:rPr lang="ja-JP" altLang="en-US" sz="800">
                <a:sym typeface="Calibri"/>
              </a:rPr>
            </a:br>
            <a:r>
              <a:rPr lang="ja-JP" altLang="en-US" sz="800">
                <a:sym typeface="Calibri"/>
              </a:rPr>
              <a:t>　・</a:t>
            </a:r>
            <a:r>
              <a:rPr lang="en-US" altLang="ja-JP" sz="800" dirty="0">
                <a:sym typeface="Calibri"/>
              </a:rPr>
              <a:t>2</a:t>
            </a:r>
            <a:r>
              <a:rPr lang="en" altLang="ja-JP" sz="800" dirty="0">
                <a:sym typeface="Calibri"/>
              </a:rPr>
              <a:t>GB</a:t>
            </a:r>
            <a:r>
              <a:rPr lang="ja-JP" altLang="en-US" sz="800">
                <a:sym typeface="Calibri"/>
              </a:rPr>
              <a:t>以上のメモリーを搭載、</a:t>
            </a:r>
            <a:r>
              <a:rPr lang="en" altLang="ja-JP" sz="800" dirty="0">
                <a:sym typeface="Calibri"/>
              </a:rPr>
              <a:t>Android SDK level 21</a:t>
            </a:r>
            <a:r>
              <a:rPr lang="ja-JP" altLang="en-US" sz="800">
                <a:sym typeface="Calibri"/>
              </a:rPr>
              <a:t>以上がインストールされている</a:t>
            </a:r>
            <a:br>
              <a:rPr lang="ja-JP" altLang="en-US" sz="800">
                <a:sym typeface="Calibri"/>
              </a:rPr>
            </a:br>
            <a:r>
              <a:rPr lang="ja-JP" altLang="en-US" sz="800">
                <a:sym typeface="Calibri"/>
              </a:rPr>
              <a:t>　・言語設定が</a:t>
            </a:r>
            <a:r>
              <a:rPr lang="en" altLang="ja-JP" sz="800" dirty="0" err="1">
                <a:sym typeface="Calibri"/>
              </a:rPr>
              <a:t>en</a:t>
            </a:r>
            <a:r>
              <a:rPr lang="en" altLang="ja-JP" sz="800" dirty="0">
                <a:sym typeface="Calibri"/>
              </a:rPr>
              <a:t>-US</a:t>
            </a:r>
            <a:r>
              <a:rPr lang="ja-JP" altLang="en" sz="800">
                <a:sym typeface="Calibri"/>
              </a:rPr>
              <a:t>、</a:t>
            </a:r>
            <a:r>
              <a:rPr lang="ja-JP" altLang="en-US" sz="800">
                <a:sym typeface="Calibri"/>
              </a:rPr>
              <a:t>もしくは、</a:t>
            </a:r>
            <a:r>
              <a:rPr lang="en" altLang="ja-JP" sz="800" dirty="0" err="1">
                <a:sym typeface="Calibri"/>
              </a:rPr>
              <a:t>en</a:t>
            </a:r>
            <a:r>
              <a:rPr lang="en" altLang="ja-JP" sz="800" dirty="0">
                <a:sym typeface="Calibri"/>
              </a:rPr>
              <a:t>-CA</a:t>
            </a:r>
            <a:r>
              <a:rPr lang="ja-JP" altLang="en-US" sz="800">
                <a:sym typeface="Calibri"/>
              </a:rPr>
              <a:t>になっている</a:t>
            </a:r>
            <a:endParaRPr dirty="0"/>
          </a:p>
        </p:txBody>
      </p:sp>
      <p:sp>
        <p:nvSpPr>
          <p:cNvPr id="232" name="Google Shape;138;p25"/>
          <p:cNvSpPr txBox="1"/>
          <p:nvPr/>
        </p:nvSpPr>
        <p:spPr>
          <a:xfrm>
            <a:off x="228593" y="4378115"/>
            <a:ext cx="4065600" cy="561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・複数のクライアントによって学習処理を行う。</a:t>
            </a:r>
            <a:endParaRPr lang="en-US" altLang="ja-JP" dirty="0"/>
          </a:p>
          <a:p>
            <a:r>
              <a:rPr lang="ja-JP" altLang="en-US"/>
              <a:t>・結果はサーバーで集約されて、すべてのクライアントに共通のアップデートとして配信される。</a:t>
            </a:r>
            <a:endParaRPr lang="en-US" altLang="ja-JP" dirty="0"/>
          </a:p>
          <a:p>
            <a:endParaRPr dirty="0"/>
          </a:p>
        </p:txBody>
      </p:sp>
      <p:sp>
        <p:nvSpPr>
          <p:cNvPr id="233" name="Google Shape;139;p25"/>
          <p:cNvSpPr txBox="1"/>
          <p:nvPr/>
        </p:nvSpPr>
        <p:spPr>
          <a:xfrm>
            <a:off x="4847661" y="3094514"/>
            <a:ext cx="4065600" cy="930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・サーバ内で学習を行うのではなく、個々のクライアントのデバイス上で学習を行う。</a:t>
            </a:r>
            <a:endParaRPr lang="en-US" altLang="ja-JP" dirty="0"/>
          </a:p>
          <a:p>
            <a:r>
              <a:rPr lang="ja-JP" altLang="en-US"/>
              <a:t>・デバイス上で学習データを保持しておき、デバイス上でモデルがアップデートされた時点で、アップデート情報のみをサーバに提供する。</a:t>
            </a:r>
            <a:br>
              <a:rPr dirty="0"/>
            </a:br>
            <a:br>
              <a:rPr dirty="0"/>
            </a:br>
            <a:br>
              <a:rPr dirty="0"/>
            </a:br>
            <a:br>
              <a:rPr dirty="0"/>
            </a:br>
            <a:endParaRPr dirty="0"/>
          </a:p>
        </p:txBody>
      </p:sp>
      <p:sp>
        <p:nvSpPr>
          <p:cNvPr id="234" name="Google Shape;140;p25"/>
          <p:cNvSpPr txBox="1"/>
          <p:nvPr/>
        </p:nvSpPr>
        <p:spPr>
          <a:xfrm>
            <a:off x="228595" y="1811394"/>
            <a:ext cx="4065600" cy="807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a:t>
            </a:r>
            <a:r>
              <a:rPr lang="en" altLang="ja-JP" dirty="0"/>
              <a:t> Google Keyboard</a:t>
            </a:r>
            <a:r>
              <a:rPr lang="ja-JP" altLang="en"/>
              <a:t>（</a:t>
            </a:r>
            <a:r>
              <a:rPr lang="en" altLang="ja-JP" dirty="0" err="1"/>
              <a:t>Gboard</a:t>
            </a:r>
            <a:r>
              <a:rPr lang="ja-JP" altLang="en"/>
              <a:t>）</a:t>
            </a:r>
            <a:r>
              <a:rPr lang="ja-JP" altLang="en-US"/>
              <a:t>の検索キーワード予測機能について、表示するキーワードの予測に機械学習モデルを用いる。</a:t>
            </a:r>
            <a:endParaRPr lang="en-US" altLang="ja-JP" dirty="0"/>
          </a:p>
          <a:p>
            <a:r>
              <a:rPr lang="ja-JP" altLang="en-US"/>
              <a:t>・</a:t>
            </a:r>
            <a:r>
              <a:rPr lang="en" altLang="ja-JP" dirty="0"/>
              <a:t> </a:t>
            </a:r>
            <a:r>
              <a:rPr lang="ja-JP" altLang="en"/>
              <a:t>「</a:t>
            </a:r>
            <a:r>
              <a:rPr lang="en" altLang="ja-JP" dirty="0"/>
              <a:t>Baseline Model</a:t>
            </a:r>
            <a:r>
              <a:rPr lang="ja-JP" altLang="en"/>
              <a:t>」</a:t>
            </a:r>
            <a:r>
              <a:rPr lang="ja-JP" altLang="en-US"/>
              <a:t>と「</a:t>
            </a:r>
            <a:r>
              <a:rPr lang="en" altLang="ja-JP" dirty="0"/>
              <a:t>Triggering Model</a:t>
            </a:r>
            <a:r>
              <a:rPr lang="ja-JP" altLang="en"/>
              <a:t>」</a:t>
            </a:r>
            <a:r>
              <a:rPr lang="ja-JP" altLang="en-US"/>
              <a:t>の</a:t>
            </a:r>
            <a:r>
              <a:rPr lang="en-US" altLang="ja-JP" dirty="0"/>
              <a:t>2</a:t>
            </a:r>
            <a:r>
              <a:rPr lang="ja-JP" altLang="en-US"/>
              <a:t>種類の機械学習モデルを組み合わせて処理する。</a:t>
            </a:r>
            <a:endParaRPr lang="en-US" altLang="ja-JP" dirty="0"/>
          </a:p>
          <a:p>
            <a:r>
              <a:rPr lang="ja-JP" altLang="en-US"/>
              <a:t>・学習対象のモデルは、クラウド上のサーバーで管理されており、学習処理のタスクがクライアント（モバイルデバイス）に割り当てられる。</a:t>
            </a:r>
            <a:endParaRPr dirty="0"/>
          </a:p>
        </p:txBody>
      </p:sp>
      <p:grpSp>
        <p:nvGrpSpPr>
          <p:cNvPr id="239" name="Google Shape;141;p25"/>
          <p:cNvGrpSpPr/>
          <p:nvPr/>
        </p:nvGrpSpPr>
        <p:grpSpPr>
          <a:xfrm>
            <a:off x="0" y="0"/>
            <a:ext cx="9144001" cy="122692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dirty="0"/>
            </a:p>
          </p:txBody>
        </p:sp>
        <p:sp>
          <p:nvSpPr>
            <p:cNvPr id="236" name="Google Shape;143;p25"/>
            <p:cNvSpPr txBox="1"/>
            <p:nvPr/>
          </p:nvSpPr>
          <p:spPr>
            <a:xfrm>
              <a:off x="2000250" y="26536"/>
              <a:ext cx="5143500" cy="561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600" b="1">
                  <a:solidFill>
                    <a:srgbClr val="FFFFFF"/>
                  </a:solidFill>
                  <a:latin typeface="Calibri"/>
                  <a:ea typeface="Calibri"/>
                  <a:cs typeface="Calibri"/>
                </a:defRPr>
              </a:lvl1pPr>
            </a:lstStyle>
            <a:p>
              <a:r>
                <a:rPr lang="en" altLang="ja-JP" dirty="0"/>
                <a:t>APPLIED FEDERATED LEARNING: IMPROVING GOOGLE KEYBOARD QUERY SUGGESTIONS</a:t>
              </a:r>
            </a:p>
          </p:txBody>
        </p:sp>
        <p:sp>
          <p:nvSpPr>
            <p:cNvPr id="237" name="Google Shape;144;p25"/>
            <p:cNvSpPr txBox="1"/>
            <p:nvPr/>
          </p:nvSpPr>
          <p:spPr>
            <a:xfrm>
              <a:off x="1907260" y="697799"/>
              <a:ext cx="5143501" cy="407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dirty="0"/>
                <a:t>（</a:t>
              </a:r>
              <a:r>
                <a:rPr lang="en-US" altLang="ja-JP" dirty="0"/>
                <a:t>2019</a:t>
              </a:r>
              <a:r>
                <a:rPr lang="ja-JP" altLang="en-US"/>
                <a:t>年</a:t>
              </a:r>
              <a:r>
                <a:rPr dirty="0"/>
                <a:t>）</a:t>
              </a:r>
              <a:r>
                <a:rPr lang="en" altLang="ja-JP" dirty="0"/>
                <a:t> Timothy Yang*, Galen Andrew*, Hubert Eichner* </a:t>
              </a:r>
              <a:r>
                <a:rPr lang="en" altLang="ja-JP" dirty="0" err="1"/>
                <a:t>Haicheng</a:t>
              </a:r>
              <a:r>
                <a:rPr lang="en" altLang="ja-JP" dirty="0"/>
                <a:t> Sun, Wei Li, Nicholas Kong, Daniel Ramage, </a:t>
              </a:r>
              <a:r>
                <a:rPr lang="en" altLang="ja-JP" dirty="0" err="1"/>
                <a:t>Franc¸oise</a:t>
              </a:r>
              <a:r>
                <a:rPr lang="en" altLang="ja-JP" dirty="0"/>
                <a:t> </a:t>
              </a:r>
              <a:r>
                <a:rPr lang="en" altLang="ja-JP" dirty="0" err="1"/>
                <a:t>Beaufays</a:t>
              </a:r>
              <a:endParaRPr lang="en" altLang="ja-JP" dirty="0"/>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3"/>
                </a:defRPr>
              </a:lvl1pPr>
            </a:lstStyle>
            <a:p>
              <a:pPr>
                <a:defRPr>
                  <a:solidFill>
                    <a:srgbClr val="7EBEC1"/>
                  </a:solidFill>
                  <a:uFillTx/>
                </a:defRPr>
              </a:pPr>
              <a:r>
                <a:rPr>
                  <a:solidFill>
                    <a:schemeClr val="accent5"/>
                  </a:solidFill>
                  <a:uFill>
                    <a:solidFill>
                      <a:schemeClr val="accent5"/>
                    </a:solidFill>
                  </a:uFill>
                  <a:hlinkClick r:id="rId3"/>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31" name="Google Shape;137;p25"/>
          <p:cNvSpPr txBox="1"/>
          <p:nvPr/>
        </p:nvSpPr>
        <p:spPr>
          <a:xfrm>
            <a:off x="203053" y="3096086"/>
            <a:ext cx="4065600" cy="807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sym typeface="Calibri"/>
              </a:rPr>
              <a:t>・</a:t>
            </a:r>
            <a:r>
              <a:rPr lang="ja-JP" altLang="en" sz="800">
                <a:sym typeface="Calibri"/>
              </a:rPr>
              <a:t>「</a:t>
            </a:r>
            <a:r>
              <a:rPr lang="en" altLang="ja-JP" sz="800" dirty="0">
                <a:sym typeface="Calibri"/>
              </a:rPr>
              <a:t>Triggering Model</a:t>
            </a:r>
            <a:r>
              <a:rPr lang="ja-JP" altLang="en" sz="800">
                <a:sym typeface="Calibri"/>
              </a:rPr>
              <a:t>」</a:t>
            </a:r>
            <a:r>
              <a:rPr lang="ja-JP" altLang="en-US" sz="800">
                <a:sym typeface="Calibri"/>
              </a:rPr>
              <a:t>で表示対象のキーワードの絞り込みを行う。</a:t>
            </a:r>
            <a:endParaRPr lang="en-US" altLang="ja-JP" sz="800" dirty="0">
              <a:sym typeface="Calibri"/>
            </a:endParaRPr>
          </a:p>
          <a:p>
            <a:pPr>
              <a:defRPr sz="800">
                <a:latin typeface="Calibri"/>
                <a:ea typeface="Calibri"/>
                <a:cs typeface="Calibri"/>
                <a:sym typeface="Calibri"/>
              </a:defRPr>
            </a:pPr>
            <a:r>
              <a:rPr lang="ja-JP" altLang="en-US" sz="800">
                <a:sym typeface="Calibri"/>
              </a:rPr>
              <a:t>・閾値を調整することで、</a:t>
            </a:r>
            <a:r>
              <a:rPr lang="en" altLang="ja-JP" sz="800" dirty="0">
                <a:sym typeface="Calibri"/>
              </a:rPr>
              <a:t> CTR</a:t>
            </a:r>
            <a:r>
              <a:rPr lang="ja-JP" altLang="en" sz="800">
                <a:sym typeface="Calibri"/>
              </a:rPr>
              <a:t>（</a:t>
            </a:r>
            <a:r>
              <a:rPr lang="en" altLang="ja-JP" sz="800" dirty="0">
                <a:sym typeface="Calibri"/>
              </a:rPr>
              <a:t>Click Through Rate</a:t>
            </a:r>
            <a:r>
              <a:rPr lang="ja-JP" altLang="en" sz="800">
                <a:sym typeface="Calibri"/>
              </a:rPr>
              <a:t>：</a:t>
            </a:r>
            <a:r>
              <a:rPr lang="ja-JP" altLang="en-US" sz="800">
                <a:sym typeface="Calibri"/>
              </a:rPr>
              <a:t>表示した候補のクリック率）を向上させた。</a:t>
            </a:r>
            <a:endParaRPr lang="en-US" altLang="ja-JP" sz="800" dirty="0">
              <a:sym typeface="Calibri"/>
            </a:endParaRPr>
          </a:p>
          <a:p>
            <a:pPr>
              <a:defRPr sz="800">
                <a:latin typeface="Calibri"/>
                <a:ea typeface="Calibri"/>
                <a:cs typeface="Calibri"/>
                <a:sym typeface="Calibri"/>
              </a:defRPr>
            </a:pPr>
            <a:r>
              <a:rPr lang="ja-JP" altLang="en-US" sz="800">
                <a:solidFill>
                  <a:schemeClr val="tx1"/>
                </a:solidFill>
                <a:latin typeface="Calibri"/>
                <a:cs typeface="Calibri"/>
                <a:sym typeface="Calibri"/>
              </a:rPr>
              <a:t>・</a:t>
            </a:r>
            <a:r>
              <a:rPr lang="ja-JP" altLang="en-US" sz="800">
                <a:sym typeface="Calibri"/>
              </a:rPr>
              <a:t>表示する候補を</a:t>
            </a:r>
            <a:r>
              <a:rPr lang="en-US" altLang="ja-JP" sz="800" dirty="0">
                <a:sym typeface="Calibri"/>
              </a:rPr>
              <a:t>28.45%</a:t>
            </a:r>
            <a:r>
              <a:rPr lang="ja-JP" altLang="en-US" sz="800">
                <a:sym typeface="Calibri"/>
              </a:rPr>
              <a:t>まで削減することで、</a:t>
            </a:r>
            <a:r>
              <a:rPr lang="en" altLang="ja-JP" sz="800" dirty="0">
                <a:sym typeface="Calibri"/>
              </a:rPr>
              <a:t>CTR</a:t>
            </a:r>
            <a:r>
              <a:rPr lang="ja-JP" altLang="en-US" sz="800">
                <a:sym typeface="Calibri"/>
              </a:rPr>
              <a:t>は</a:t>
            </a:r>
            <a:r>
              <a:rPr lang="en-US" altLang="ja-JP" sz="800" dirty="0">
                <a:sym typeface="Calibri"/>
              </a:rPr>
              <a:t>42.19%</a:t>
            </a:r>
            <a:r>
              <a:rPr lang="ja-JP" altLang="en-US" sz="800">
                <a:sym typeface="Calibri"/>
              </a:rPr>
              <a:t>向上した。ただし、本来クリックされる候補がきちんと残っている割合は</a:t>
            </a:r>
            <a:r>
              <a:rPr lang="en-US" altLang="ja-JP" sz="800" dirty="0">
                <a:sym typeface="Calibri"/>
              </a:rPr>
              <a:t>40.45%</a:t>
            </a:r>
            <a:r>
              <a:rPr lang="ja-JP" altLang="en-US" sz="800">
                <a:sym typeface="Calibri"/>
              </a:rPr>
              <a:t>であり、この点には改善の余地がある。</a:t>
            </a:r>
            <a:endParaRPr lang="en-US" altLang="ja-JP" sz="800" dirty="0">
              <a:solidFill>
                <a:schemeClr val="tx1"/>
              </a:solidFill>
              <a:latin typeface="Calibri"/>
              <a:cs typeface="Calibri"/>
              <a:sym typeface="Calibri"/>
            </a:endParaRPr>
          </a:p>
        </p:txBody>
      </p:sp>
      <p:sp>
        <p:nvSpPr>
          <p:cNvPr id="3" name="テキスト ボックス 2">
            <a:extLst>
              <a:ext uri="{FF2B5EF4-FFF2-40B4-BE49-F238E27FC236}">
                <a16:creationId xmlns:a16="http://schemas.microsoft.com/office/drawing/2014/main" id="{865B4201-4EAA-5F44-93C2-587D7A602FB3}"/>
              </a:ext>
            </a:extLst>
          </p:cNvPr>
          <p:cNvSpPr txBox="1"/>
          <p:nvPr/>
        </p:nvSpPr>
        <p:spPr>
          <a:xfrm>
            <a:off x="379708" y="5532895"/>
            <a:ext cx="6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877976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70E36-4ADF-7446-9462-A0837504001E}"/>
              </a:ext>
            </a:extLst>
          </p:cNvPr>
          <p:cNvSpPr>
            <a:spLocks noGrp="1"/>
          </p:cNvSpPr>
          <p:nvPr>
            <p:ph type="title"/>
          </p:nvPr>
        </p:nvSpPr>
        <p:spPr/>
        <p:txBody>
          <a:bodyPr>
            <a:normAutofit/>
          </a:bodyPr>
          <a:lstStyle/>
          <a:p>
            <a:r>
              <a:rPr lang="en" altLang="ja-JP" sz="2400" b="1" dirty="0"/>
              <a:t>Federated Learning</a:t>
            </a:r>
            <a:r>
              <a:rPr lang="ja-JP" altLang="en-US" sz="2400" b="1"/>
              <a:t>のアーキテクチャー</a:t>
            </a:r>
            <a:endParaRPr kumimoji="1" lang="ja-JP" altLang="en-US" sz="2400"/>
          </a:p>
        </p:txBody>
      </p:sp>
      <p:pic>
        <p:nvPicPr>
          <p:cNvPr id="4" name="図 3">
            <a:extLst>
              <a:ext uri="{FF2B5EF4-FFF2-40B4-BE49-F238E27FC236}">
                <a16:creationId xmlns:a16="http://schemas.microsoft.com/office/drawing/2014/main" id="{349834EE-9943-614C-B4CB-F00C136D23F8}"/>
              </a:ext>
            </a:extLst>
          </p:cNvPr>
          <p:cNvPicPr>
            <a:picLocks noChangeAspect="1"/>
          </p:cNvPicPr>
          <p:nvPr/>
        </p:nvPicPr>
        <p:blipFill>
          <a:blip r:embed="rId2"/>
          <a:stretch>
            <a:fillRect/>
          </a:stretch>
        </p:blipFill>
        <p:spPr>
          <a:xfrm>
            <a:off x="947614" y="1388276"/>
            <a:ext cx="6733347" cy="3253961"/>
          </a:xfrm>
          <a:prstGeom prst="rect">
            <a:avLst/>
          </a:prstGeom>
        </p:spPr>
      </p:pic>
    </p:spTree>
    <p:extLst>
      <p:ext uri="{BB962C8B-B14F-4D97-AF65-F5344CB8AC3E}">
        <p14:creationId xmlns:p14="http://schemas.microsoft.com/office/powerpoint/2010/main" val="412604045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684C53-0AEC-2344-A87C-9FEBB43D65B4}"/>
              </a:ext>
            </a:extLst>
          </p:cNvPr>
          <p:cNvSpPr>
            <a:spLocks noGrp="1"/>
          </p:cNvSpPr>
          <p:nvPr>
            <p:ph type="title"/>
          </p:nvPr>
        </p:nvSpPr>
        <p:spPr/>
        <p:txBody>
          <a:bodyPr>
            <a:normAutofit/>
          </a:bodyPr>
          <a:lstStyle/>
          <a:p>
            <a:r>
              <a:rPr kumimoji="1" lang="ja-JP" altLang="en-US" sz="2400"/>
              <a:t>閾値変化に伴う</a:t>
            </a:r>
            <a:r>
              <a:rPr kumimoji="1" lang="en-US" altLang="ja-JP" sz="2400" dirty="0"/>
              <a:t>CTR</a:t>
            </a:r>
            <a:r>
              <a:rPr kumimoji="1" lang="ja-JP" altLang="en-US" sz="2400"/>
              <a:t>の変化</a:t>
            </a:r>
          </a:p>
        </p:txBody>
      </p:sp>
      <p:pic>
        <p:nvPicPr>
          <p:cNvPr id="4" name="図 3">
            <a:extLst>
              <a:ext uri="{FF2B5EF4-FFF2-40B4-BE49-F238E27FC236}">
                <a16:creationId xmlns:a16="http://schemas.microsoft.com/office/drawing/2014/main" id="{C1A6CDFE-5001-D146-8B72-868ADA68CAFC}"/>
              </a:ext>
            </a:extLst>
          </p:cNvPr>
          <p:cNvPicPr>
            <a:picLocks noChangeAspect="1"/>
          </p:cNvPicPr>
          <p:nvPr/>
        </p:nvPicPr>
        <p:blipFill>
          <a:blip r:embed="rId2"/>
          <a:stretch>
            <a:fillRect/>
          </a:stretch>
        </p:blipFill>
        <p:spPr>
          <a:xfrm>
            <a:off x="249581" y="1822351"/>
            <a:ext cx="8502863" cy="2030178"/>
          </a:xfrm>
          <a:prstGeom prst="rect">
            <a:avLst/>
          </a:prstGeom>
        </p:spPr>
      </p:pic>
      <p:sp>
        <p:nvSpPr>
          <p:cNvPr id="6" name="正方形/長方形 5">
            <a:extLst>
              <a:ext uri="{FF2B5EF4-FFF2-40B4-BE49-F238E27FC236}">
                <a16:creationId xmlns:a16="http://schemas.microsoft.com/office/drawing/2014/main" id="{F3E751DA-FA09-3B47-B13B-29B31EF06764}"/>
              </a:ext>
            </a:extLst>
          </p:cNvPr>
          <p:cNvSpPr/>
          <p:nvPr/>
        </p:nvSpPr>
        <p:spPr>
          <a:xfrm>
            <a:off x="1391476" y="2869859"/>
            <a:ext cx="1860605" cy="210315"/>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
        <p:nvSpPr>
          <p:cNvPr id="7" name="テキスト ボックス 6">
            <a:extLst>
              <a:ext uri="{FF2B5EF4-FFF2-40B4-BE49-F238E27FC236}">
                <a16:creationId xmlns:a16="http://schemas.microsoft.com/office/drawing/2014/main" id="{1EDA8765-BBEF-114A-AEAA-E1DD2681E18F}"/>
              </a:ext>
            </a:extLst>
          </p:cNvPr>
          <p:cNvSpPr txBox="1"/>
          <p:nvPr/>
        </p:nvSpPr>
        <p:spPr>
          <a:xfrm>
            <a:off x="565040" y="1541348"/>
            <a:ext cx="56926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ja-JP" altLang="en-US">
                <a:sym typeface="Calibri"/>
              </a:rPr>
              <a:t>表示する候補を</a:t>
            </a:r>
            <a:r>
              <a:rPr lang="en-US" altLang="ja-JP" dirty="0">
                <a:sym typeface="Calibri"/>
              </a:rPr>
              <a:t>28.45%</a:t>
            </a:r>
            <a:r>
              <a:rPr lang="ja-JP" altLang="en-US">
                <a:sym typeface="Calibri"/>
              </a:rPr>
              <a:t>まで削減することで、</a:t>
            </a:r>
            <a:r>
              <a:rPr lang="en" altLang="ja-JP" dirty="0">
                <a:sym typeface="Calibri"/>
              </a:rPr>
              <a:t>CTR</a:t>
            </a:r>
            <a:r>
              <a:rPr lang="ja-JP" altLang="en-US">
                <a:sym typeface="Calibri"/>
              </a:rPr>
              <a:t>は</a:t>
            </a:r>
            <a:r>
              <a:rPr lang="en-US" altLang="ja-JP" dirty="0">
                <a:sym typeface="Calibri"/>
              </a:rPr>
              <a:t>42.19%</a:t>
            </a:r>
            <a:r>
              <a:rPr lang="ja-JP" altLang="en-US">
                <a:sym typeface="Calibri"/>
              </a:rPr>
              <a:t>向上した</a:t>
            </a: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0470598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AF2AF-3A7B-E540-BF16-4792CCBEABC2}"/>
              </a:ext>
            </a:extLst>
          </p:cNvPr>
          <p:cNvSpPr>
            <a:spLocks noGrp="1"/>
          </p:cNvSpPr>
          <p:nvPr>
            <p:ph type="title"/>
          </p:nvPr>
        </p:nvSpPr>
        <p:spPr>
          <a:ln w="12700">
            <a:miter lim="400000"/>
          </a:ln>
        </p:spPr>
        <p:txBody>
          <a:bodyPr lIns="34275" tIns="34275" rIns="34275" bIns="34275" anchor="ctr">
            <a:normAutofit/>
          </a:bodyPr>
          <a:lstStyle/>
          <a:p>
            <a:r>
              <a:rPr kumimoji="1" lang="en-US" altLang="ja-JP" sz="2400" dirty="0"/>
              <a:t>You tube</a:t>
            </a:r>
            <a:r>
              <a:rPr kumimoji="1" lang="ja-JP" altLang="en-US" sz="2400"/>
              <a:t>のレコメンデーションシステム</a:t>
            </a:r>
          </a:p>
        </p:txBody>
      </p:sp>
      <p:pic>
        <p:nvPicPr>
          <p:cNvPr id="4" name="図 3">
            <a:extLst>
              <a:ext uri="{FF2B5EF4-FFF2-40B4-BE49-F238E27FC236}">
                <a16:creationId xmlns:a16="http://schemas.microsoft.com/office/drawing/2014/main" id="{647E6B02-2ACF-5943-9AE4-6CDCD7606629}"/>
              </a:ext>
            </a:extLst>
          </p:cNvPr>
          <p:cNvPicPr>
            <a:picLocks noChangeAspect="1"/>
          </p:cNvPicPr>
          <p:nvPr/>
        </p:nvPicPr>
        <p:blipFill>
          <a:blip r:embed="rId2"/>
          <a:stretch>
            <a:fillRect/>
          </a:stretch>
        </p:blipFill>
        <p:spPr>
          <a:xfrm>
            <a:off x="2394893" y="1447084"/>
            <a:ext cx="4354215" cy="3542708"/>
          </a:xfrm>
          <a:prstGeom prst="rect">
            <a:avLst/>
          </a:prstGeom>
        </p:spPr>
      </p:pic>
    </p:spTree>
    <p:extLst>
      <p:ext uri="{BB962C8B-B14F-4D97-AF65-F5344CB8AC3E}">
        <p14:creationId xmlns:p14="http://schemas.microsoft.com/office/powerpoint/2010/main" val="42577997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26B8C-6720-5649-A178-73FC75DCA938}"/>
              </a:ext>
            </a:extLst>
          </p:cNvPr>
          <p:cNvSpPr>
            <a:spLocks noGrp="1"/>
          </p:cNvSpPr>
          <p:nvPr>
            <p:ph type="title"/>
          </p:nvPr>
        </p:nvSpPr>
        <p:spPr/>
        <p:txBody>
          <a:bodyPr>
            <a:normAutofit/>
          </a:bodyPr>
          <a:lstStyle/>
          <a:p>
            <a:r>
              <a:rPr kumimoji="1" lang="ja-JP" altLang="en-US" sz="2400"/>
              <a:t>協調フィルタリング（従来の候補生性モデル）</a:t>
            </a:r>
          </a:p>
        </p:txBody>
      </p:sp>
      <p:pic>
        <p:nvPicPr>
          <p:cNvPr id="4" name="図 3">
            <a:extLst>
              <a:ext uri="{FF2B5EF4-FFF2-40B4-BE49-F238E27FC236}">
                <a16:creationId xmlns:a16="http://schemas.microsoft.com/office/drawing/2014/main" id="{D9D1A43B-7A9A-3444-99A7-1DBC6705FA70}"/>
              </a:ext>
            </a:extLst>
          </p:cNvPr>
          <p:cNvPicPr>
            <a:picLocks noChangeAspect="1"/>
          </p:cNvPicPr>
          <p:nvPr/>
        </p:nvPicPr>
        <p:blipFill rotWithShape="1">
          <a:blip r:embed="rId2"/>
          <a:srcRect t="1080"/>
          <a:stretch/>
        </p:blipFill>
        <p:spPr>
          <a:xfrm>
            <a:off x="723900" y="1379349"/>
            <a:ext cx="7696200" cy="3429645"/>
          </a:xfrm>
          <a:prstGeom prst="rect">
            <a:avLst/>
          </a:prstGeom>
        </p:spPr>
      </p:pic>
      <p:sp>
        <p:nvSpPr>
          <p:cNvPr id="5" name="テキスト ボックス 4">
            <a:extLst>
              <a:ext uri="{FF2B5EF4-FFF2-40B4-BE49-F238E27FC236}">
                <a16:creationId xmlns:a16="http://schemas.microsoft.com/office/drawing/2014/main" id="{1B86F5D0-7643-5047-B8C9-022DA8CFDB2A}"/>
              </a:ext>
            </a:extLst>
          </p:cNvPr>
          <p:cNvSpPr txBox="1"/>
          <p:nvPr/>
        </p:nvSpPr>
        <p:spPr>
          <a:xfrm>
            <a:off x="3169403" y="1108253"/>
            <a:ext cx="2045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lvl1pPr>
          </a:lstStyle>
          <a:p>
            <a:r>
              <a:rPr lang="ja-JP" altLang="en-US"/>
              <a:t>評価付き購買履歴データ</a:t>
            </a:r>
          </a:p>
        </p:txBody>
      </p:sp>
    </p:spTree>
    <p:extLst>
      <p:ext uri="{BB962C8B-B14F-4D97-AF65-F5344CB8AC3E}">
        <p14:creationId xmlns:p14="http://schemas.microsoft.com/office/powerpoint/2010/main" val="39021778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F0BA90-00BF-9040-BDF0-7A0E2261EBE9}"/>
              </a:ext>
            </a:extLst>
          </p:cNvPr>
          <p:cNvSpPr>
            <a:spLocks noGrp="1"/>
          </p:cNvSpPr>
          <p:nvPr>
            <p:ph type="title"/>
          </p:nvPr>
        </p:nvSpPr>
        <p:spPr/>
        <p:txBody>
          <a:bodyPr/>
          <a:lstStyle/>
          <a:p>
            <a:r>
              <a:rPr kumimoji="1" lang="ja-JP" altLang="en-US"/>
              <a:t>候補生成モデルのアーキテクチャ</a:t>
            </a:r>
          </a:p>
        </p:txBody>
      </p:sp>
      <p:pic>
        <p:nvPicPr>
          <p:cNvPr id="4" name="図 3">
            <a:extLst>
              <a:ext uri="{FF2B5EF4-FFF2-40B4-BE49-F238E27FC236}">
                <a16:creationId xmlns:a16="http://schemas.microsoft.com/office/drawing/2014/main" id="{891BE50F-C78F-ED4B-88D4-0525203CE987}"/>
              </a:ext>
            </a:extLst>
          </p:cNvPr>
          <p:cNvPicPr>
            <a:picLocks noChangeAspect="1"/>
          </p:cNvPicPr>
          <p:nvPr/>
        </p:nvPicPr>
        <p:blipFill>
          <a:blip r:embed="rId2"/>
          <a:stretch>
            <a:fillRect/>
          </a:stretch>
        </p:blipFill>
        <p:spPr>
          <a:xfrm>
            <a:off x="2180783" y="1423555"/>
            <a:ext cx="4047012" cy="3538330"/>
          </a:xfrm>
          <a:prstGeom prst="rect">
            <a:avLst/>
          </a:prstGeom>
        </p:spPr>
      </p:pic>
    </p:spTree>
    <p:extLst>
      <p:ext uri="{BB962C8B-B14F-4D97-AF65-F5344CB8AC3E}">
        <p14:creationId xmlns:p14="http://schemas.microsoft.com/office/powerpoint/2010/main" val="6163761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DBA1C-7C75-F048-A441-B5D7076BD52B}"/>
              </a:ext>
            </a:extLst>
          </p:cNvPr>
          <p:cNvSpPr>
            <a:spLocks noGrp="1"/>
          </p:cNvSpPr>
          <p:nvPr>
            <p:ph type="title"/>
          </p:nvPr>
        </p:nvSpPr>
        <p:spPr/>
        <p:txBody>
          <a:bodyPr>
            <a:normAutofit/>
          </a:bodyPr>
          <a:lstStyle/>
          <a:p>
            <a:r>
              <a:rPr kumimoji="1" lang="en-US" altLang="ja-JP" sz="2400" dirty="0"/>
              <a:t>You tube</a:t>
            </a:r>
            <a:r>
              <a:rPr kumimoji="1" lang="ja-JP" altLang="en-US" sz="2400"/>
              <a:t>の候補生成モデル</a:t>
            </a:r>
          </a:p>
        </p:txBody>
      </p:sp>
      <p:pic>
        <p:nvPicPr>
          <p:cNvPr id="4" name="図 3">
            <a:extLst>
              <a:ext uri="{FF2B5EF4-FFF2-40B4-BE49-F238E27FC236}">
                <a16:creationId xmlns:a16="http://schemas.microsoft.com/office/drawing/2014/main" id="{E506654D-57CA-7143-90D6-651177693DB0}"/>
              </a:ext>
            </a:extLst>
          </p:cNvPr>
          <p:cNvPicPr>
            <a:picLocks noChangeAspect="1"/>
          </p:cNvPicPr>
          <p:nvPr/>
        </p:nvPicPr>
        <p:blipFill>
          <a:blip r:embed="rId2"/>
          <a:stretch>
            <a:fillRect/>
          </a:stretch>
        </p:blipFill>
        <p:spPr>
          <a:xfrm>
            <a:off x="2135753" y="1508606"/>
            <a:ext cx="4365786" cy="3573763"/>
          </a:xfrm>
          <a:prstGeom prst="rect">
            <a:avLst/>
          </a:prstGeom>
        </p:spPr>
      </p:pic>
      <p:sp>
        <p:nvSpPr>
          <p:cNvPr id="5" name="テキスト ボックス 4">
            <a:extLst>
              <a:ext uri="{FF2B5EF4-FFF2-40B4-BE49-F238E27FC236}">
                <a16:creationId xmlns:a16="http://schemas.microsoft.com/office/drawing/2014/main" id="{19E236E6-BE20-FE44-862D-4A84A3F56C34}"/>
              </a:ext>
            </a:extLst>
          </p:cNvPr>
          <p:cNvSpPr txBox="1"/>
          <p:nvPr/>
        </p:nvSpPr>
        <p:spPr>
          <a:xfrm>
            <a:off x="2905932" y="1172881"/>
            <a:ext cx="333213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a:ln>
                  <a:noFill/>
                </a:ln>
                <a:solidFill>
                  <a:srgbClr val="000000"/>
                </a:solidFill>
                <a:effectLst/>
                <a:uFillTx/>
                <a:latin typeface="+mn-lt"/>
                <a:ea typeface="+mn-ea"/>
                <a:cs typeface="+mn-cs"/>
                <a:sym typeface="Arial"/>
              </a:rPr>
              <a:t>ベクトル表現による候補生性の仕組み</a:t>
            </a:r>
          </a:p>
        </p:txBody>
      </p:sp>
    </p:spTree>
    <p:extLst>
      <p:ext uri="{BB962C8B-B14F-4D97-AF65-F5344CB8AC3E}">
        <p14:creationId xmlns:p14="http://schemas.microsoft.com/office/powerpoint/2010/main" val="40688643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2ACFE5-BAA2-FF48-94B7-816BFE6DCB8B}"/>
              </a:ext>
            </a:extLst>
          </p:cNvPr>
          <p:cNvSpPr>
            <a:spLocks noGrp="1"/>
          </p:cNvSpPr>
          <p:nvPr>
            <p:ph type="title"/>
          </p:nvPr>
        </p:nvSpPr>
        <p:spPr/>
        <p:txBody>
          <a:bodyPr>
            <a:normAutofit/>
          </a:bodyPr>
          <a:lstStyle/>
          <a:p>
            <a:r>
              <a:rPr kumimoji="1" lang="ja-JP" altLang="en-US" sz="2400"/>
              <a:t>ランキング生成モデルのアーキテクチャ</a:t>
            </a:r>
          </a:p>
        </p:txBody>
      </p:sp>
      <p:pic>
        <p:nvPicPr>
          <p:cNvPr id="4" name="図 3">
            <a:extLst>
              <a:ext uri="{FF2B5EF4-FFF2-40B4-BE49-F238E27FC236}">
                <a16:creationId xmlns:a16="http://schemas.microsoft.com/office/drawing/2014/main" id="{ADE38904-5EA6-C343-9647-E5E802143E84}"/>
              </a:ext>
            </a:extLst>
          </p:cNvPr>
          <p:cNvPicPr>
            <a:picLocks noChangeAspect="1"/>
          </p:cNvPicPr>
          <p:nvPr/>
        </p:nvPicPr>
        <p:blipFill>
          <a:blip r:embed="rId2"/>
          <a:stretch>
            <a:fillRect/>
          </a:stretch>
        </p:blipFill>
        <p:spPr>
          <a:xfrm>
            <a:off x="1917733" y="1508268"/>
            <a:ext cx="5308533" cy="3296207"/>
          </a:xfrm>
          <a:prstGeom prst="rect">
            <a:avLst/>
          </a:prstGeom>
        </p:spPr>
      </p:pic>
    </p:spTree>
    <p:extLst>
      <p:ext uri="{BB962C8B-B14F-4D97-AF65-F5344CB8AC3E}">
        <p14:creationId xmlns:p14="http://schemas.microsoft.com/office/powerpoint/2010/main" val="182825812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773B0-2E4C-B44B-A0B8-736E310C0FC0}"/>
              </a:ext>
            </a:extLst>
          </p:cNvPr>
          <p:cNvSpPr>
            <a:spLocks noGrp="1"/>
          </p:cNvSpPr>
          <p:nvPr>
            <p:ph type="title"/>
          </p:nvPr>
        </p:nvSpPr>
        <p:spPr/>
        <p:txBody>
          <a:bodyPr>
            <a:normAutofit/>
          </a:bodyPr>
          <a:lstStyle/>
          <a:p>
            <a:r>
              <a:rPr kumimoji="1" lang="ja-JP" altLang="en-US" sz="2400"/>
              <a:t>ランキング生成モデルの</a:t>
            </a:r>
            <a:r>
              <a:rPr kumimoji="1" lang="en-US" altLang="ja-JP" sz="2400" dirty="0"/>
              <a:t>loss</a:t>
            </a:r>
            <a:endParaRPr kumimoji="1" lang="ja-JP" altLang="en-US" sz="2400"/>
          </a:p>
        </p:txBody>
      </p:sp>
      <p:pic>
        <p:nvPicPr>
          <p:cNvPr id="4" name="図 3">
            <a:extLst>
              <a:ext uri="{FF2B5EF4-FFF2-40B4-BE49-F238E27FC236}">
                <a16:creationId xmlns:a16="http://schemas.microsoft.com/office/drawing/2014/main" id="{49E46C12-41A3-6A43-8420-E2B37E112B01}"/>
              </a:ext>
            </a:extLst>
          </p:cNvPr>
          <p:cNvPicPr>
            <a:picLocks noChangeAspect="1"/>
          </p:cNvPicPr>
          <p:nvPr/>
        </p:nvPicPr>
        <p:blipFill>
          <a:blip r:embed="rId2"/>
          <a:stretch>
            <a:fillRect/>
          </a:stretch>
        </p:blipFill>
        <p:spPr>
          <a:xfrm>
            <a:off x="1834837" y="1530350"/>
            <a:ext cx="5474325" cy="3150138"/>
          </a:xfrm>
          <a:prstGeom prst="rect">
            <a:avLst/>
          </a:prstGeom>
        </p:spPr>
      </p:pic>
    </p:spTree>
    <p:extLst>
      <p:ext uri="{BB962C8B-B14F-4D97-AF65-F5344CB8AC3E}">
        <p14:creationId xmlns:p14="http://schemas.microsoft.com/office/powerpoint/2010/main" val="14597015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28592" y="3876609"/>
            <a:ext cx="4065601" cy="453601"/>
            <a:chOff x="0" y="0"/>
            <a:chExt cx="4065599" cy="453599"/>
          </a:xfrm>
        </p:grpSpPr>
        <p:sp>
          <p:nvSpPr>
            <p:cNvPr id="217"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03053" y="2588685"/>
            <a:ext cx="4091100" cy="453601"/>
            <a:chOff x="0" y="0"/>
            <a:chExt cx="4091099" cy="453599"/>
          </a:xfrm>
        </p:grpSpPr>
        <p:sp>
          <p:nvSpPr>
            <p:cNvPr id="223" name="角丸四角形"/>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角丸四角形"/>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684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en" altLang="ja-JP" sz="800" dirty="0">
                <a:sym typeface="Calibri"/>
              </a:rPr>
              <a:t>Population Based Training as a Service</a:t>
            </a:r>
            <a:br>
              <a:rPr dirty="0">
                <a:solidFill>
                  <a:srgbClr val="FF0000"/>
                </a:solidFill>
              </a:rPr>
            </a:br>
            <a:br>
              <a:rPr dirty="0">
                <a:solidFill>
                  <a:srgbClr val="FF0000"/>
                </a:solidFill>
              </a:rPr>
            </a:br>
            <a:br>
              <a:rPr dirty="0">
                <a:solidFill>
                  <a:srgbClr val="FF0000"/>
                </a:solidFill>
              </a:rPr>
            </a:br>
            <a:br>
              <a:rPr dirty="0">
                <a:solidFill>
                  <a:srgbClr val="FF0000"/>
                </a:solidFill>
              </a:rPr>
            </a:br>
            <a:endParaRPr dirty="0">
              <a:solidFill>
                <a:srgbClr val="FF0000"/>
              </a:solidFill>
            </a:endParaRPr>
          </a:p>
        </p:txBody>
      </p:sp>
      <p:sp>
        <p:nvSpPr>
          <p:cNvPr id="230" name="Google Shape;136;p25"/>
          <p:cNvSpPr txBox="1"/>
          <p:nvPr/>
        </p:nvSpPr>
        <p:spPr>
          <a:xfrm>
            <a:off x="4847661" y="1828620"/>
            <a:ext cx="4065601" cy="754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t>議論で読んだのをここにお書き</a:t>
            </a:r>
            <a:br/>
            <a:br/>
            <a:br/>
            <a:br/>
            <a:endParaRPr/>
          </a:p>
        </p:txBody>
      </p:sp>
      <p:sp>
        <p:nvSpPr>
          <p:cNvPr id="232" name="Google Shape;138;p25"/>
          <p:cNvSpPr txBox="1"/>
          <p:nvPr/>
        </p:nvSpPr>
        <p:spPr>
          <a:xfrm>
            <a:off x="228593" y="4378115"/>
            <a:ext cx="4065600" cy="1300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sym typeface="Calibri"/>
              </a:rPr>
              <a:t>ハイパーパラメーターに異なる値を設定した複数の学習処理</a:t>
            </a:r>
            <a:r>
              <a:rPr lang="en-US" altLang="ja-JP" sz="800" dirty="0">
                <a:sym typeface="Calibri"/>
              </a:rPr>
              <a:t>(</a:t>
            </a:r>
            <a:r>
              <a:rPr lang="ja-JP" altLang="en-US" sz="800">
                <a:sym typeface="Calibri"/>
              </a:rPr>
              <a:t>エージェント</a:t>
            </a:r>
            <a:r>
              <a:rPr lang="en-US" altLang="ja-JP" sz="800" dirty="0">
                <a:sym typeface="Calibri"/>
              </a:rPr>
              <a:t>)</a:t>
            </a:r>
            <a:r>
              <a:rPr lang="ja-JP" altLang="en-US" sz="800">
                <a:sym typeface="Calibri"/>
              </a:rPr>
              <a:t>を並列に実行する。一定の時間だけ学習を進めたら、その時点のウェイトを用いて、それぞれのモデルの性能を評価する。そして、性能が悪いエージェントは、その時点で学習を打ち切り、他の性能がよいエージェントのウェイトの値をコピーする。中間評価点において、それぞれのエージェントについて、ハイパーパラメーターにランダムなゆらぎを与える。そして、学習を再開する。これを何度も行う。</a:t>
            </a:r>
            <a:br>
              <a:rPr dirty="0">
                <a:solidFill>
                  <a:srgbClr val="FF0000"/>
                </a:solidFill>
              </a:rPr>
            </a:br>
            <a:br>
              <a:rPr dirty="0">
                <a:solidFill>
                  <a:srgbClr val="FF0000"/>
                </a:solidFill>
              </a:rPr>
            </a:br>
            <a:br>
              <a:rPr dirty="0">
                <a:solidFill>
                  <a:srgbClr val="FF0000"/>
                </a:solidFill>
              </a:rPr>
            </a:br>
            <a:br>
              <a:rPr dirty="0">
                <a:solidFill>
                  <a:srgbClr val="FF0000"/>
                </a:solidFill>
              </a:rPr>
            </a:br>
            <a:endParaRPr dirty="0">
              <a:solidFill>
                <a:srgbClr val="FF0000"/>
              </a:solidFill>
            </a:endParaRPr>
          </a:p>
        </p:txBody>
      </p:sp>
      <p:sp>
        <p:nvSpPr>
          <p:cNvPr id="233" name="Google Shape;139;p25"/>
          <p:cNvSpPr txBox="1"/>
          <p:nvPr/>
        </p:nvSpPr>
        <p:spPr>
          <a:xfrm>
            <a:off x="4847661" y="3094514"/>
            <a:ext cx="4065600" cy="930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sym typeface="Calibri"/>
              </a:rPr>
              <a:t>・強化学習（ビデオゲームの自動プレイ）、機械翻訳、</a:t>
            </a:r>
            <a:r>
              <a:rPr lang="en" altLang="ja-JP" sz="800" dirty="0">
                <a:sym typeface="Calibri"/>
              </a:rPr>
              <a:t>GAN</a:t>
            </a:r>
            <a:r>
              <a:rPr lang="ja-JP" altLang="en" sz="800">
                <a:sym typeface="Calibri"/>
              </a:rPr>
              <a:t>（</a:t>
            </a:r>
            <a:r>
              <a:rPr lang="ja-JP" altLang="en-US" sz="800">
                <a:sym typeface="Calibri"/>
              </a:rPr>
              <a:t>画像生成）の</a:t>
            </a:r>
            <a:r>
              <a:rPr lang="en-US" altLang="ja-JP" sz="800" dirty="0">
                <a:sym typeface="Calibri"/>
              </a:rPr>
              <a:t>3</a:t>
            </a:r>
            <a:r>
              <a:rPr lang="ja-JP" altLang="en-US" sz="800">
                <a:sym typeface="Calibri"/>
              </a:rPr>
              <a:t>種類のタスクについて</a:t>
            </a:r>
            <a:r>
              <a:rPr lang="en" altLang="ja-JP" sz="800" dirty="0">
                <a:sym typeface="Calibri"/>
              </a:rPr>
              <a:t>PBT</a:t>
            </a:r>
            <a:r>
              <a:rPr lang="ja-JP" altLang="en-US" sz="800">
                <a:sym typeface="Calibri"/>
              </a:rPr>
              <a:t>を適用した結果、学習精度が向上した。</a:t>
            </a:r>
            <a:endParaRPr lang="en-US" altLang="ja-JP" sz="800" dirty="0">
              <a:solidFill>
                <a:srgbClr val="FF0000"/>
              </a:solidFill>
              <a:latin typeface="Calibri"/>
              <a:cs typeface="Calibri"/>
              <a:sym typeface="Calibri"/>
            </a:endParaRPr>
          </a:p>
          <a:p>
            <a:pPr>
              <a:defRPr sz="800">
                <a:latin typeface="Calibri"/>
                <a:ea typeface="Calibri"/>
                <a:cs typeface="Calibri"/>
                <a:sym typeface="Calibri"/>
              </a:defRPr>
            </a:pPr>
            <a:br>
              <a:rPr dirty="0">
                <a:solidFill>
                  <a:srgbClr val="FF0000"/>
                </a:solidFill>
              </a:rPr>
            </a:br>
            <a:br>
              <a:rPr dirty="0">
                <a:solidFill>
                  <a:srgbClr val="FF0000"/>
                </a:solidFill>
              </a:rPr>
            </a:br>
            <a:br>
              <a:rPr dirty="0">
                <a:solidFill>
                  <a:srgbClr val="FF0000"/>
                </a:solidFill>
              </a:rPr>
            </a:br>
            <a:br>
              <a:rPr dirty="0">
                <a:solidFill>
                  <a:srgbClr val="FF0000"/>
                </a:solidFill>
              </a:rPr>
            </a:br>
            <a:endParaRPr dirty="0">
              <a:solidFill>
                <a:srgbClr val="FF0000"/>
              </a:solidFill>
            </a:endParaRPr>
          </a:p>
        </p:txBody>
      </p:sp>
      <p:sp>
        <p:nvSpPr>
          <p:cNvPr id="234" name="Google Shape;140;p25"/>
          <p:cNvSpPr txBox="1"/>
          <p:nvPr/>
        </p:nvSpPr>
        <p:spPr>
          <a:xfrm>
            <a:off x="228595" y="1835247"/>
            <a:ext cx="4065600" cy="561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
                <a:latin typeface="Calibri"/>
                <a:ea typeface="Calibri"/>
                <a:cs typeface="Calibri"/>
              </a:defRPr>
            </a:lvl1pPr>
          </a:lstStyle>
          <a:p>
            <a:r>
              <a:rPr lang="ja-JP" altLang="en-US"/>
              <a:t>ハイバーパラメータのチューニングに長い時間を費やさず、最適に近いモデルを早く作れる。</a:t>
            </a:r>
            <a:br>
              <a:rPr dirty="0"/>
            </a:br>
            <a:br>
              <a:rPr dirty="0"/>
            </a:br>
            <a:endParaRPr dirty="0"/>
          </a:p>
        </p:txBody>
      </p:sp>
      <p:grpSp>
        <p:nvGrpSpPr>
          <p:cNvPr id="239" name="Google Shape;141;p25"/>
          <p:cNvGrpSpPr/>
          <p:nvPr/>
        </p:nvGrpSpPr>
        <p:grpSpPr>
          <a:xfrm>
            <a:off x="1" y="-299"/>
            <a:ext cx="9144001" cy="1274852"/>
            <a:chOff x="0" y="-1"/>
            <a:chExt cx="9144000" cy="1274850"/>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2000250" y="26536"/>
              <a:ext cx="5143500" cy="561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sz="1600" b="1" dirty="0">
                  <a:sym typeface="Calibri"/>
                </a:rPr>
                <a:t>Population Based Training of Neural Networks</a:t>
              </a:r>
              <a:endParaRPr sz="1600" dirty="0"/>
            </a:p>
            <a:p>
              <a:pPr algn="ctr"/>
              <a:endParaRPr sz="1600" b="1" dirty="0">
                <a:solidFill>
                  <a:srgbClr val="FFFFFF"/>
                </a:solidFill>
                <a:latin typeface="Calibri"/>
                <a:ea typeface="Calibri"/>
                <a:cs typeface="Calibri"/>
                <a:sym typeface="Calibri"/>
              </a:endParaRPr>
            </a:p>
          </p:txBody>
        </p:sp>
        <p:sp>
          <p:nvSpPr>
            <p:cNvPr id="237" name="Google Shape;144;p25"/>
            <p:cNvSpPr txBox="1"/>
            <p:nvPr/>
          </p:nvSpPr>
          <p:spPr>
            <a:xfrm>
              <a:off x="1907260" y="697799"/>
              <a:ext cx="5143501" cy="57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dirty="0"/>
                <a:t>（</a:t>
              </a:r>
              <a:r>
                <a:rPr lang="en-US" altLang="ja-JP" dirty="0"/>
                <a:t>2017</a:t>
              </a:r>
              <a:r>
                <a:rPr lang="ja-JP" altLang="en-US"/>
                <a:t>年</a:t>
              </a:r>
              <a:r>
                <a:rPr dirty="0"/>
                <a:t>）</a:t>
              </a:r>
              <a:r>
                <a:rPr lang="en" altLang="ja-JP" dirty="0"/>
                <a:t> Max </a:t>
              </a:r>
              <a:r>
                <a:rPr lang="en" altLang="ja-JP" dirty="0" err="1"/>
                <a:t>Jaderberg</a:t>
              </a:r>
              <a:r>
                <a:rPr lang="en" altLang="ja-JP" dirty="0"/>
                <a:t>, Valentin </a:t>
              </a:r>
              <a:r>
                <a:rPr lang="en" altLang="ja-JP" dirty="0" err="1"/>
                <a:t>Dalibard</a:t>
              </a:r>
              <a:r>
                <a:rPr lang="en" altLang="ja-JP" dirty="0"/>
                <a:t>, Simon </a:t>
              </a:r>
              <a:r>
                <a:rPr lang="en" altLang="ja-JP" dirty="0" err="1"/>
                <a:t>Osindero</a:t>
              </a:r>
              <a:r>
                <a:rPr lang="en" altLang="ja-JP" dirty="0"/>
                <a:t>, Wojciech M. Czarnecki, Jeff Donahue ,Ali </a:t>
              </a:r>
              <a:r>
                <a:rPr lang="en" altLang="ja-JP" dirty="0" err="1"/>
                <a:t>Razavi</a:t>
              </a:r>
              <a:r>
                <a:rPr lang="en" altLang="ja-JP" dirty="0"/>
                <a:t>, Oriol </a:t>
              </a:r>
              <a:r>
                <a:rPr lang="en" altLang="ja-JP" dirty="0" err="1"/>
                <a:t>Vinyals</a:t>
              </a:r>
              <a:r>
                <a:rPr lang="en" altLang="ja-JP" dirty="0"/>
                <a:t>, Tim Green, Iain Dunning, Karen </a:t>
              </a:r>
              <a:r>
                <a:rPr lang="en" altLang="ja-JP" dirty="0" err="1"/>
                <a:t>Simonyan</a:t>
              </a:r>
              <a:r>
                <a:rPr lang="en" altLang="ja-JP" dirty="0"/>
                <a:t>, </a:t>
              </a:r>
              <a:r>
                <a:rPr lang="en" altLang="ja-JP" dirty="0" err="1"/>
                <a:t>Chrisantha</a:t>
              </a:r>
              <a:r>
                <a:rPr lang="en" altLang="ja-JP" dirty="0"/>
                <a:t> Fernando, </a:t>
              </a:r>
              <a:r>
                <a:rPr lang="en" altLang="ja-JP" dirty="0" err="1"/>
                <a:t>Koray</a:t>
              </a:r>
              <a:r>
                <a:rPr lang="en" altLang="ja-JP" dirty="0"/>
                <a:t> </a:t>
              </a:r>
              <a:r>
                <a:rPr lang="en" altLang="ja-JP" dirty="0" err="1"/>
                <a:t>Kavukcuoglu</a:t>
              </a:r>
              <a:r>
                <a:rPr lang="en" altLang="ja-JP" dirty="0"/>
                <a:t> </a:t>
              </a:r>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31" name="Google Shape;137;p25"/>
          <p:cNvSpPr txBox="1"/>
          <p:nvPr/>
        </p:nvSpPr>
        <p:spPr>
          <a:xfrm>
            <a:off x="203053" y="3119939"/>
            <a:ext cx="4065600" cy="3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75" tIns="34275" rIns="34275" bIns="34275">
            <a:spAutoFit/>
          </a:bodyPr>
          <a:lstStyle/>
          <a:p>
            <a:pPr>
              <a:defRPr sz="800">
                <a:latin typeface="Calibri"/>
                <a:ea typeface="Calibri"/>
                <a:cs typeface="Calibri"/>
                <a:sym typeface="Calibri"/>
              </a:defRPr>
            </a:pPr>
            <a:r>
              <a:rPr lang="ja-JP" altLang="en-US" sz="800">
                <a:sym typeface="Calibri"/>
              </a:rPr>
              <a:t>・強化学習（ビデオゲームの自動プレイ）、機械翻訳、</a:t>
            </a:r>
            <a:r>
              <a:rPr lang="en" altLang="ja-JP" sz="800" dirty="0">
                <a:sym typeface="Calibri"/>
              </a:rPr>
              <a:t>GAN</a:t>
            </a:r>
            <a:r>
              <a:rPr lang="ja-JP" altLang="en" sz="800">
                <a:sym typeface="Calibri"/>
              </a:rPr>
              <a:t>（</a:t>
            </a:r>
            <a:r>
              <a:rPr lang="ja-JP" altLang="en-US" sz="800">
                <a:sym typeface="Calibri"/>
              </a:rPr>
              <a:t>画像生成）の</a:t>
            </a:r>
            <a:r>
              <a:rPr lang="en-US" altLang="ja-JP" sz="800" dirty="0">
                <a:sym typeface="Calibri"/>
              </a:rPr>
              <a:t>3</a:t>
            </a:r>
            <a:r>
              <a:rPr lang="ja-JP" altLang="en-US" sz="800">
                <a:sym typeface="Calibri"/>
              </a:rPr>
              <a:t>種類のタスクについて</a:t>
            </a:r>
            <a:r>
              <a:rPr lang="en" altLang="ja-JP" sz="800" dirty="0">
                <a:sym typeface="Calibri"/>
              </a:rPr>
              <a:t>PBT</a:t>
            </a:r>
            <a:r>
              <a:rPr lang="ja-JP" altLang="en-US" sz="800">
                <a:sym typeface="Calibri"/>
              </a:rPr>
              <a:t>を適用し、学習精度を調べた。</a:t>
            </a:r>
            <a:endParaRPr lang="en-US" altLang="ja-JP" sz="800" dirty="0">
              <a:solidFill>
                <a:srgbClr val="FF0000"/>
              </a:solidFill>
              <a:latin typeface="Calibri"/>
              <a:cs typeface="Calibri"/>
              <a:sym typeface="Calibri"/>
            </a:endParaRPr>
          </a:p>
        </p:txBody>
      </p:sp>
    </p:spTree>
    <p:extLst>
      <p:ext uri="{BB962C8B-B14F-4D97-AF65-F5344CB8AC3E}">
        <p14:creationId xmlns:p14="http://schemas.microsoft.com/office/powerpoint/2010/main" val="26553851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41E75-A813-5149-87FD-01FE1132A27C}"/>
              </a:ext>
            </a:extLst>
          </p:cNvPr>
          <p:cNvSpPr>
            <a:spLocks noGrp="1"/>
          </p:cNvSpPr>
          <p:nvPr>
            <p:ph type="title"/>
          </p:nvPr>
        </p:nvSpPr>
        <p:spPr/>
        <p:txBody>
          <a:bodyPr>
            <a:normAutofit/>
          </a:bodyPr>
          <a:lstStyle/>
          <a:p>
            <a:r>
              <a:rPr lang="en" altLang="ja-JP" sz="2400" b="1" dirty="0"/>
              <a:t>Population Based Training</a:t>
            </a:r>
            <a:r>
              <a:rPr lang="ja-JP" altLang="en-US" sz="2400" b="1"/>
              <a:t>の例</a:t>
            </a:r>
            <a:endParaRPr kumimoji="1" lang="ja-JP" altLang="en-US" sz="2400"/>
          </a:p>
        </p:txBody>
      </p:sp>
      <p:pic>
        <p:nvPicPr>
          <p:cNvPr id="4" name="図 3">
            <a:extLst>
              <a:ext uri="{FF2B5EF4-FFF2-40B4-BE49-F238E27FC236}">
                <a16:creationId xmlns:a16="http://schemas.microsoft.com/office/drawing/2014/main" id="{3736C458-C5E7-E642-807A-114CDC8BDDF7}"/>
              </a:ext>
            </a:extLst>
          </p:cNvPr>
          <p:cNvPicPr>
            <a:picLocks noChangeAspect="1"/>
          </p:cNvPicPr>
          <p:nvPr/>
        </p:nvPicPr>
        <p:blipFill>
          <a:blip r:embed="rId2"/>
          <a:stretch>
            <a:fillRect/>
          </a:stretch>
        </p:blipFill>
        <p:spPr>
          <a:xfrm>
            <a:off x="2303005" y="1369219"/>
            <a:ext cx="3760690" cy="3621007"/>
          </a:xfrm>
          <a:prstGeom prst="rect">
            <a:avLst/>
          </a:prstGeom>
        </p:spPr>
      </p:pic>
    </p:spTree>
    <p:extLst>
      <p:ext uri="{BB962C8B-B14F-4D97-AF65-F5344CB8AC3E}">
        <p14:creationId xmlns:p14="http://schemas.microsoft.com/office/powerpoint/2010/main" val="1091975817"/>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3081</TotalTime>
  <Words>1540</Words>
  <Application>Microsoft Macintosh PowerPoint</Application>
  <PresentationFormat>画面に合わせる (16:9)</PresentationFormat>
  <Paragraphs>116</Paragraphs>
  <Slides>17</Slides>
  <Notes>3</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17</vt:i4>
      </vt:variant>
    </vt:vector>
  </HeadingPairs>
  <TitlesOfParts>
    <vt:vector size="20" baseType="lpstr">
      <vt:lpstr>Arial</vt:lpstr>
      <vt:lpstr>Calibri</vt:lpstr>
      <vt:lpstr>Simple Light</vt:lpstr>
      <vt:lpstr>PowerPoint プレゼンテーション</vt:lpstr>
      <vt:lpstr>You tubeのレコメンデーションシステム</vt:lpstr>
      <vt:lpstr>協調フィルタリング（従来の候補生性モデル）</vt:lpstr>
      <vt:lpstr>候補生成モデルのアーキテクチャ</vt:lpstr>
      <vt:lpstr>You tubeの候補生成モデル</vt:lpstr>
      <vt:lpstr>ランキング生成モデルのアーキテクチャ</vt:lpstr>
      <vt:lpstr>ランキング生成モデルのloss</vt:lpstr>
      <vt:lpstr>PowerPoint プレゼンテーション</vt:lpstr>
      <vt:lpstr>Population Based Trainingの例</vt:lpstr>
      <vt:lpstr>さまざまな機械学習のタスクにPBTを適用した結果</vt:lpstr>
      <vt:lpstr>PowerPoint プレゼンテーション</vt:lpstr>
      <vt:lpstr>サービスの全体像</vt:lpstr>
      <vt:lpstr>PowerPoint プレゼンテーション</vt:lpstr>
      <vt:lpstr>特徴量の変化に対応した出力画像の変化</vt:lpstr>
      <vt:lpstr>PowerPoint プレゼンテーション</vt:lpstr>
      <vt:lpstr>Federated Learningのアーキテクチャー</vt:lpstr>
      <vt:lpstr>閾値変化に伴うCTRの変化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田澤 直紀</cp:lastModifiedBy>
  <cp:revision>38</cp:revision>
  <dcterms:modified xsi:type="dcterms:W3CDTF">2020-01-12T06:29:51Z</dcterms:modified>
</cp:coreProperties>
</file>